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_rels/presentation.xml.rels" ContentType="application/vnd.openxmlformats-package.relationships+xml"/>
  <Override PartName="/ppt/media/image13.png" ContentType="image/png"/>
  <Override PartName="/ppt/media/image4.png" ContentType="image/png"/>
  <Override PartName="/ppt/media/image9.png" ContentType="image/png"/>
  <Override PartName="/ppt/media/image18.png" ContentType="image/png"/>
  <Override PartName="/ppt/media/image20.png" ContentType="image/png"/>
  <Override PartName="/ppt/media/image12.png" ContentType="image/png"/>
  <Override PartName="/ppt/media/image3.png" ContentType="image/png"/>
  <Override PartName="/ppt/media/image8.png" ContentType="image/png"/>
  <Override PartName="/ppt/media/image17.png" ContentType="image/png"/>
  <Override PartName="/ppt/media/image11.png" ContentType="image/png"/>
  <Override PartName="/ppt/media/image2.png" ContentType="image/png"/>
  <Override PartName="/ppt/media/image7.png" ContentType="image/png"/>
  <Override PartName="/ppt/media/image16.png" ContentType="image/png"/>
  <Override PartName="/ppt/media/image10.png" ContentType="image/png"/>
  <Override PartName="/ppt/media/image1.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23.png" ContentType="image/png"/>
  <Override PartName="/ppt/media/image22.png" ContentType="image/png"/>
  <Override PartName="/ppt/media/image15.png" ContentType="image/png"/>
  <Override PartName="/ppt/media/image6.png" ContentType="image/png"/>
  <Override PartName="/ppt/media/image14.png" ContentType="image/png"/>
  <Override PartName="/ppt/media/image5.png" ContentType="image/png"/>
  <Override PartName="/ppt/media/image21.png" ContentType="image/png"/>
  <Override PartName="/ppt/media/image19.png" ContentType="image/png"/>
  <Override PartName="/ppt/notesMasters/_rels/notesMaster1.xml.rels" ContentType="application/vnd.openxmlformats-package.relationships+xml"/>
  <Override PartName="/ppt/notesMasters/notesMaster1.xml" ContentType="application/vnd.openxmlformats-officedocument.presentationml.notesMaster+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5.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59.xml" ContentType="application/vnd.openxmlformats-officedocument.presentationml.slide+xml"/>
  <Override PartName="/ppt/slides/slide22.xml" ContentType="application/vnd.openxmlformats-officedocument.presentationml.slide+xml"/>
  <Override PartName="/ppt/slides/slide13.xml" ContentType="application/vnd.openxmlformats-officedocument.presentationml.slide+xml"/>
  <Override PartName="/ppt/slides/slide5.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26.xml" ContentType="application/vnd.openxmlformats-officedocument.presentationml.slide+xml"/>
  <Override PartName="/ppt/slides/slide63.xml" ContentType="application/vnd.openxmlformats-officedocument.presentationml.slide+xml"/>
  <Override PartName="/ppt/slides/slide27.xml" ContentType="application/vnd.openxmlformats-officedocument.presentationml.slide+xml"/>
  <Override PartName="/ppt/slides/slide64.xml" ContentType="application/vnd.openxmlformats-officedocument.presentationml.slide+xml"/>
  <Override PartName="/ppt/slides/slide28.xml" ContentType="application/vnd.openxmlformats-officedocument.presentationml.slide+xml"/>
  <Override PartName="/ppt/slides/slide70.xml" ContentType="application/vnd.openxmlformats-officedocument.presentationml.slide+xml"/>
  <Override PartName="/ppt/slides/slide65.xml" ContentType="application/vnd.openxmlformats-officedocument.presentationml.slide+xml"/>
  <Override PartName="/ppt/slides/slide29.xml" ContentType="application/vnd.openxmlformats-officedocument.presentationml.slide+xml"/>
  <Override PartName="/ppt/slides/_rels/slide84.xml.rels" ContentType="application/vnd.openxmlformats-package.relationships+xml"/>
  <Override PartName="/ppt/slides/_rels/slide19.xml.rels" ContentType="application/vnd.openxmlformats-package.relationships+xml"/>
  <Override PartName="/ppt/slides/_rels/slide49.xml.rels" ContentType="application/vnd.openxmlformats-package.relationships+xml"/>
  <Override PartName="/ppt/slides/_rels/slide12.xml.rels" ContentType="application/vnd.openxmlformats-package.relationships+xml"/>
  <Override PartName="/ppt/slides/_rels/slide58.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83.xml.rels" ContentType="application/vnd.openxmlformats-package.relationships+xml"/>
  <Override PartName="/ppt/slides/_rels/slide18.xml.rels" ContentType="application/vnd.openxmlformats-package.relationships+xml"/>
  <Override PartName="/ppt/slides/_rels/slide48.xml.rels" ContentType="application/vnd.openxmlformats-package.relationships+xml"/>
  <Override PartName="/ppt/slides/_rels/slide11.xml.rels" ContentType="application/vnd.openxmlformats-package.relationships+xml"/>
  <Override PartName="/ppt/slides/_rels/slide57.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17.xml.rels" ContentType="application/vnd.openxmlformats-package.relationships+xml"/>
  <Override PartName="/ppt/slides/_rels/slide82.xml.rels" ContentType="application/vnd.openxmlformats-package.relationships+xml"/>
  <Override PartName="/ppt/slides/_rels/slide47.xml.rels" ContentType="application/vnd.openxmlformats-package.relationships+xml"/>
  <Override PartName="/ppt/slides/_rels/slide10.xml.rels" ContentType="application/vnd.openxmlformats-package.relationships+xml"/>
  <Override PartName="/ppt/slides/_rels/slide2.xml.rels" ContentType="application/vnd.openxmlformats-package.relationships+xml"/>
  <Override PartName="/ppt/slides/_rels/slide8.xml.rels" ContentType="application/vnd.openxmlformats-package.relationships+xml"/>
  <Override PartName="/ppt/slides/_rels/slide16.xml.rels" ContentType="application/vnd.openxmlformats-package.relationships+xml"/>
  <Override PartName="/ppt/slides/_rels/slide81.xml.rels" ContentType="application/vnd.openxmlformats-package.relationships+xml"/>
  <Override PartName="/ppt/slides/_rels/slide46.xml.rels" ContentType="application/vnd.openxmlformats-package.relationships+xml"/>
  <Override PartName="/ppt/slides/_rels/slide1.xml.rels" ContentType="application/vnd.openxmlformats-package.relationships+xml"/>
  <Override PartName="/ppt/slides/_rels/slide29.xml.rels" ContentType="application/vnd.openxmlformats-package.relationships+xml"/>
  <Override PartName="/ppt/slides/_rels/slide7.xml.rels" ContentType="application/vnd.openxmlformats-package.relationships+xml"/>
  <Override PartName="/ppt/slides/_rels/slide15.xml.rels" ContentType="application/vnd.openxmlformats-package.relationships+xml"/>
  <Override PartName="/ppt/slides/_rels/slide80.xml.rels" ContentType="application/vnd.openxmlformats-package.relationships+xml"/>
  <Override PartName="/ppt/slides/_rels/slide6.xml.rels" ContentType="application/vnd.openxmlformats-package.relationships+xml"/>
  <Override PartName="/ppt/slides/_rels/slide14.xml.rels" ContentType="application/vnd.openxmlformats-package.relationships+xml"/>
  <Override PartName="/ppt/slides/_rels/slide22.xml.rels" ContentType="application/vnd.openxmlformats-package.relationships+xml"/>
  <Override PartName="/ppt/slides/_rels/slide59.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25.xml.rels" ContentType="application/vnd.openxmlformats-package.relationships+xml"/>
  <Override PartName="/ppt/slides/_rels/slide30.xml.rels" ContentType="application/vnd.openxmlformats-package.relationships+xml"/>
  <Override PartName="/ppt/slides/_rels/slide67.xml.rels" ContentType="application/vnd.openxmlformats-package.relationships+xml"/>
  <Override PartName="/ppt/slides/_rels/slide31.xml.rels" ContentType="application/vnd.openxmlformats-package.relationships+xml"/>
  <Override PartName="/ppt/slides/_rels/slide68.xml.rels" ContentType="application/vnd.openxmlformats-package.relationships+xml"/>
  <Override PartName="/ppt/slides/_rels/slide32.xml.rels" ContentType="application/vnd.openxmlformats-package.relationships+xml"/>
  <Override PartName="/ppt/slides/_rels/slide69.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35.xml.rels" ContentType="application/vnd.openxmlformats-package.relationships+xml"/>
  <Override PartName="/ppt/slides/_rels/slide36.xml.rels" ContentType="application/vnd.openxmlformats-package.relationships+xml"/>
  <Override PartName="/ppt/slides/_rels/slide37.xml.rels" ContentType="application/vnd.openxmlformats-package.relationships+xml"/>
  <Override PartName="/ppt/slides/_rels/slide56.xml.rels" ContentType="application/vnd.openxmlformats-package.relationships+xml"/>
  <Override PartName="/ppt/slides/_rels/slide44.xml.rels" ContentType="application/vnd.openxmlformats-package.relationships+xml"/>
  <Override PartName="/ppt/slides/_rels/slide55.xml.rels" ContentType="application/vnd.openxmlformats-package.relationships+xml"/>
  <Override PartName="/ppt/slides/_rels/slide43.xml.rels" ContentType="application/vnd.openxmlformats-package.relationships+xml"/>
  <Override PartName="/ppt/slides/_rels/slide54.xml.rels" ContentType="application/vnd.openxmlformats-package.relationships+xml"/>
  <Override PartName="/ppt/slides/_rels/slide42.xml.rels" ContentType="application/vnd.openxmlformats-package.relationships+xml"/>
  <Override PartName="/ppt/slides/_rels/slide79.xml.rels" ContentType="application/vnd.openxmlformats-package.relationships+xml"/>
  <Override PartName="/ppt/slides/_rels/slide53.xml.rels" ContentType="application/vnd.openxmlformats-package.relationships+xml"/>
  <Override PartName="/ppt/slides/_rels/slide39.xml.rels" ContentType="application/vnd.openxmlformats-package.relationships+xml"/>
  <Override PartName="/ppt/slides/_rels/slide41.xml.rels" ContentType="application/vnd.openxmlformats-package.relationships+xml"/>
  <Override PartName="/ppt/slides/_rels/slide78.xml.rels" ContentType="application/vnd.openxmlformats-package.relationships+xml"/>
  <Override PartName="/ppt/slides/_rels/slide52.xml.rels" ContentType="application/vnd.openxmlformats-package.relationships+xml"/>
  <Override PartName="/ppt/slides/_rels/slide89.xml.rels" ContentType="application/vnd.openxmlformats-package.relationships+xml"/>
  <Override PartName="/ppt/slides/_rels/slide38.xml.rels" ContentType="application/vnd.openxmlformats-package.relationships+xml"/>
  <Override PartName="/ppt/slides/_rels/slide40.xml.rels" ContentType="application/vnd.openxmlformats-package.relationships+xml"/>
  <Override PartName="/ppt/slides/_rels/slide77.xml.rels" ContentType="application/vnd.openxmlformats-package.relationships+xml"/>
  <Override PartName="/ppt/slides/_rels/slide51.xml.rels" ContentType="application/vnd.openxmlformats-package.relationships+xml"/>
  <Override PartName="/ppt/slides/_rels/slide88.xml.rels" ContentType="application/vnd.openxmlformats-package.relationships+xml"/>
  <Override PartName="/ppt/slides/_rels/slide13.xml.rels" ContentType="application/vnd.openxmlformats-package.relationships+xml"/>
  <Override PartName="/ppt/slides/_rels/slide50.xml.rels" ContentType="application/vnd.openxmlformats-package.relationships+xml"/>
  <Override PartName="/ppt/slides/_rels/slide87.xml.rels" ContentType="application/vnd.openxmlformats-package.relationships+xml"/>
  <Override PartName="/ppt/slides/_rels/slide45.xml.rels" ContentType="application/vnd.openxmlformats-package.relationships+xml"/>
  <Override PartName="/ppt/slides/_rels/slide60.xml.rels" ContentType="application/vnd.openxmlformats-package.relationships+xml"/>
  <Override PartName="/ppt/slides/_rels/slide61.xml.rels" ContentType="application/vnd.openxmlformats-package.relationships+xml"/>
  <Override PartName="/ppt/slides/_rels/slide62.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63.xml.rels" ContentType="application/vnd.openxmlformats-package.relationships+xml"/>
  <Override PartName="/ppt/slides/_rels/slide27.xml.rels" ContentType="application/vnd.openxmlformats-package.relationships+xml"/>
  <Override PartName="/ppt/slides/_rels/slide64.xml.rels" ContentType="application/vnd.openxmlformats-package.relationships+xml"/>
  <Override PartName="/ppt/slides/_rels/slide28.xml.rels" ContentType="application/vnd.openxmlformats-package.relationships+xml"/>
  <Override PartName="/ppt/slides/_rels/slide70.xml.rels" ContentType="application/vnd.openxmlformats-package.relationships+xml"/>
  <Override PartName="/ppt/slides/_rels/slide65.xml.rels" ContentType="application/vnd.openxmlformats-package.relationships+xml"/>
  <Override PartName="/ppt/slides/_rels/slide71.xml.rels" ContentType="application/vnd.openxmlformats-package.relationships+xml"/>
  <Override PartName="/ppt/slides/_rels/slide66.xml.rels" ContentType="application/vnd.openxmlformats-package.relationships+xml"/>
  <Override PartName="/ppt/slides/_rels/slide76.xml.rels" ContentType="application/vnd.openxmlformats-package.relationships+xml"/>
  <Override PartName="/ppt/slides/_rels/slide75.xml.rels" ContentType="application/vnd.openxmlformats-package.relationships+xml"/>
  <Override PartName="/ppt/slides/_rels/slide86.xml.rels" ContentType="application/vnd.openxmlformats-package.relationships+xml"/>
  <Override PartName="/ppt/slides/_rels/slide74.xml.rels" ContentType="application/vnd.openxmlformats-package.relationships+xml"/>
  <Override PartName="/ppt/slides/_rels/slide85.xml.rels" ContentType="application/vnd.openxmlformats-package.relationships+xml"/>
  <Override PartName="/ppt/slides/_rels/slide73.xml.rels" ContentType="application/vnd.openxmlformats-package.relationships+xml"/>
  <Override PartName="/ppt/slides/_rels/slide72.xml.rels" ContentType="application/vnd.openxmlformats-package.relationships+xml"/>
  <Override PartName="/ppt/slides/slide71.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89.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slides/slide76.xml" ContentType="application/vnd.openxmlformats-officedocument.presentationml.slide+xml"/>
  <Override PartName="/ppt/slides/slide8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74.xml" ContentType="application/vnd.openxmlformats-officedocument.presentationml.slide+xml"/>
  <Override PartName="/ppt/slides/slide85.xml" ContentType="application/vnd.openxmlformats-officedocument.presentationml.slide+xml"/>
  <Override PartName="/ppt/slides/slide73.xml" ContentType="application/vnd.openxmlformats-officedocument.presentationml.slide+xml"/>
  <Override PartName="/ppt/slides/slide79.xml" ContentType="application/vnd.openxmlformats-officedocument.presentationml.slide+xml"/>
  <Override PartName="/ppt/slides/slide78.xml" ContentType="application/vnd.openxmlformats-officedocument.presentationml.slide+xml"/>
  <Override PartName="/ppt/slides/slide72.xml" ContentType="application/vnd.openxmlformats-officedocument.presentationml.slide+xml"/>
  <Override PartName="/ppt/slides/slide14.xml" ContentType="application/vnd.openxmlformats-officedocument.presentationml.slide+xml"/>
  <Override PartName="/ppt/slides/slide6.xml" ContentType="application/vnd.openxmlformats-officedocument.presentationml.slide+xml"/>
  <Override PartName="/ppt/slides/slide80.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46.xml" ContentType="application/vnd.openxmlformats-officedocument.presentationml.slide+xml"/>
  <Override PartName="/ppt/slides/slide81.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82.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8.xml" ContentType="application/vnd.openxmlformats-officedocument.presentationml.slide+xml"/>
  <Override PartName="/ppt/slides/slide83.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19.xml" ContentType="application/vnd.openxmlformats-officedocument.presentationml.slide+xml"/>
  <Override PartName="/ppt/slides/slide84.xml" ContentType="application/vnd.openxmlformats-officedocument.presentationml.slide+xml"/>
  <Override PartName="/ppt/notesSlides/_rels/notesSlide1.xml.rels" ContentType="application/vnd.openxmlformats-package.relationships+xml"/>
  <Override PartName="/ppt/notesSlides/notesSlide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 id="319" r:id="rId72"/>
    <p:sldId id="320" r:id="rId73"/>
    <p:sldId id="321" r:id="rId74"/>
    <p:sldId id="322" r:id="rId75"/>
    <p:sldId id="323" r:id="rId76"/>
    <p:sldId id="324" r:id="rId77"/>
    <p:sldId id="325" r:id="rId78"/>
    <p:sldId id="326" r:id="rId79"/>
    <p:sldId id="327" r:id="rId80"/>
    <p:sldId id="328" r:id="rId81"/>
    <p:sldId id="329" r:id="rId82"/>
    <p:sldId id="330" r:id="rId83"/>
    <p:sldId id="331" r:id="rId84"/>
    <p:sldId id="332" r:id="rId85"/>
    <p:sldId id="333" r:id="rId86"/>
    <p:sldId id="334" r:id="rId87"/>
    <p:sldId id="335" r:id="rId88"/>
    <p:sldId id="336" r:id="rId89"/>
    <p:sldId id="337" r:id="rId90"/>
    <p:sldId id="338" r:id="rId91"/>
    <p:sldId id="339" r:id="rId92"/>
    <p:sldId id="340" r:id="rId93"/>
    <p:sldId id="341" r:id="rId94"/>
    <p:sldId id="342" r:id="rId95"/>
    <p:sldId id="343" r:id="rId96"/>
    <p:sldId id="344" r:id="rId97"/>
  </p:sldIdLst>
  <p:sldSz cx="12192000" cy="6858000"/>
  <p:notesSz cx="6797675" cy="9926638"/>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notesMaster" Target="notesMasters/notesMaster1.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30" Type="http://schemas.openxmlformats.org/officeDocument/2006/relationships/slide" Target="slides/slide22.xml"/><Relationship Id="rId31" Type="http://schemas.openxmlformats.org/officeDocument/2006/relationships/slide" Target="slides/slide23.xml"/><Relationship Id="rId32" Type="http://schemas.openxmlformats.org/officeDocument/2006/relationships/slide" Target="slides/slide24.xml"/><Relationship Id="rId33" Type="http://schemas.openxmlformats.org/officeDocument/2006/relationships/slide" Target="slides/slide25.xml"/><Relationship Id="rId34" Type="http://schemas.openxmlformats.org/officeDocument/2006/relationships/slide" Target="slides/slide26.xml"/><Relationship Id="rId35" Type="http://schemas.openxmlformats.org/officeDocument/2006/relationships/slide" Target="slides/slide27.xml"/><Relationship Id="rId36" Type="http://schemas.openxmlformats.org/officeDocument/2006/relationships/slide" Target="slides/slide28.xml"/><Relationship Id="rId37" Type="http://schemas.openxmlformats.org/officeDocument/2006/relationships/slide" Target="slides/slide29.xml"/><Relationship Id="rId38" Type="http://schemas.openxmlformats.org/officeDocument/2006/relationships/slide" Target="slides/slide30.xml"/><Relationship Id="rId39" Type="http://schemas.openxmlformats.org/officeDocument/2006/relationships/slide" Target="slides/slide31.xml"/><Relationship Id="rId40" Type="http://schemas.openxmlformats.org/officeDocument/2006/relationships/slide" Target="slides/slide32.xml"/><Relationship Id="rId41" Type="http://schemas.openxmlformats.org/officeDocument/2006/relationships/slide" Target="slides/slide33.xml"/><Relationship Id="rId42" Type="http://schemas.openxmlformats.org/officeDocument/2006/relationships/slide" Target="slides/slide34.xml"/><Relationship Id="rId43" Type="http://schemas.openxmlformats.org/officeDocument/2006/relationships/slide" Target="slides/slide35.xml"/><Relationship Id="rId44" Type="http://schemas.openxmlformats.org/officeDocument/2006/relationships/slide" Target="slides/slide36.xml"/><Relationship Id="rId45" Type="http://schemas.openxmlformats.org/officeDocument/2006/relationships/slide" Target="slides/slide37.xml"/><Relationship Id="rId46" Type="http://schemas.openxmlformats.org/officeDocument/2006/relationships/slide" Target="slides/slide38.xml"/><Relationship Id="rId47" Type="http://schemas.openxmlformats.org/officeDocument/2006/relationships/slide" Target="slides/slide39.xml"/><Relationship Id="rId48" Type="http://schemas.openxmlformats.org/officeDocument/2006/relationships/slide" Target="slides/slide40.xml"/><Relationship Id="rId49" Type="http://schemas.openxmlformats.org/officeDocument/2006/relationships/slide" Target="slides/slide41.xml"/><Relationship Id="rId50" Type="http://schemas.openxmlformats.org/officeDocument/2006/relationships/slide" Target="slides/slide42.xml"/><Relationship Id="rId51" Type="http://schemas.openxmlformats.org/officeDocument/2006/relationships/slide" Target="slides/slide43.xml"/><Relationship Id="rId52" Type="http://schemas.openxmlformats.org/officeDocument/2006/relationships/slide" Target="slides/slide44.xml"/><Relationship Id="rId53" Type="http://schemas.openxmlformats.org/officeDocument/2006/relationships/slide" Target="slides/slide45.xml"/><Relationship Id="rId54" Type="http://schemas.openxmlformats.org/officeDocument/2006/relationships/slide" Target="slides/slide46.xml"/><Relationship Id="rId55" Type="http://schemas.openxmlformats.org/officeDocument/2006/relationships/slide" Target="slides/slide47.xml"/><Relationship Id="rId56" Type="http://schemas.openxmlformats.org/officeDocument/2006/relationships/slide" Target="slides/slide48.xml"/><Relationship Id="rId57" Type="http://schemas.openxmlformats.org/officeDocument/2006/relationships/slide" Target="slides/slide49.xml"/><Relationship Id="rId58" Type="http://schemas.openxmlformats.org/officeDocument/2006/relationships/slide" Target="slides/slide50.xml"/><Relationship Id="rId59" Type="http://schemas.openxmlformats.org/officeDocument/2006/relationships/slide" Target="slides/slide51.xml"/><Relationship Id="rId60" Type="http://schemas.openxmlformats.org/officeDocument/2006/relationships/slide" Target="slides/slide52.xml"/><Relationship Id="rId61" Type="http://schemas.openxmlformats.org/officeDocument/2006/relationships/slide" Target="slides/slide53.xml"/><Relationship Id="rId62" Type="http://schemas.openxmlformats.org/officeDocument/2006/relationships/slide" Target="slides/slide54.xml"/><Relationship Id="rId63" Type="http://schemas.openxmlformats.org/officeDocument/2006/relationships/slide" Target="slides/slide55.xml"/><Relationship Id="rId64" Type="http://schemas.openxmlformats.org/officeDocument/2006/relationships/slide" Target="slides/slide56.xml"/><Relationship Id="rId65" Type="http://schemas.openxmlformats.org/officeDocument/2006/relationships/slide" Target="slides/slide57.xml"/><Relationship Id="rId66" Type="http://schemas.openxmlformats.org/officeDocument/2006/relationships/slide" Target="slides/slide58.xml"/><Relationship Id="rId67" Type="http://schemas.openxmlformats.org/officeDocument/2006/relationships/slide" Target="slides/slide59.xml"/><Relationship Id="rId68" Type="http://schemas.openxmlformats.org/officeDocument/2006/relationships/slide" Target="slides/slide60.xml"/><Relationship Id="rId69" Type="http://schemas.openxmlformats.org/officeDocument/2006/relationships/slide" Target="slides/slide61.xml"/><Relationship Id="rId70" Type="http://schemas.openxmlformats.org/officeDocument/2006/relationships/slide" Target="slides/slide62.xml"/><Relationship Id="rId71" Type="http://schemas.openxmlformats.org/officeDocument/2006/relationships/slide" Target="slides/slide63.xml"/><Relationship Id="rId72" Type="http://schemas.openxmlformats.org/officeDocument/2006/relationships/slide" Target="slides/slide64.xml"/><Relationship Id="rId73" Type="http://schemas.openxmlformats.org/officeDocument/2006/relationships/slide" Target="slides/slide65.xml"/><Relationship Id="rId74" Type="http://schemas.openxmlformats.org/officeDocument/2006/relationships/slide" Target="slides/slide66.xml"/><Relationship Id="rId75" Type="http://schemas.openxmlformats.org/officeDocument/2006/relationships/slide" Target="slides/slide67.xml"/><Relationship Id="rId76" Type="http://schemas.openxmlformats.org/officeDocument/2006/relationships/slide" Target="slides/slide68.xml"/><Relationship Id="rId77" Type="http://schemas.openxmlformats.org/officeDocument/2006/relationships/slide" Target="slides/slide69.xml"/><Relationship Id="rId78" Type="http://schemas.openxmlformats.org/officeDocument/2006/relationships/slide" Target="slides/slide70.xml"/><Relationship Id="rId79" Type="http://schemas.openxmlformats.org/officeDocument/2006/relationships/slide" Target="slides/slide71.xml"/><Relationship Id="rId80" Type="http://schemas.openxmlformats.org/officeDocument/2006/relationships/slide" Target="slides/slide72.xml"/><Relationship Id="rId81" Type="http://schemas.openxmlformats.org/officeDocument/2006/relationships/slide" Target="slides/slide73.xml"/><Relationship Id="rId82" Type="http://schemas.openxmlformats.org/officeDocument/2006/relationships/slide" Target="slides/slide74.xml"/><Relationship Id="rId83" Type="http://schemas.openxmlformats.org/officeDocument/2006/relationships/slide" Target="slides/slide75.xml"/><Relationship Id="rId84" Type="http://schemas.openxmlformats.org/officeDocument/2006/relationships/slide" Target="slides/slide76.xml"/><Relationship Id="rId85" Type="http://schemas.openxmlformats.org/officeDocument/2006/relationships/slide" Target="slides/slide77.xml"/><Relationship Id="rId86" Type="http://schemas.openxmlformats.org/officeDocument/2006/relationships/slide" Target="slides/slide78.xml"/><Relationship Id="rId87" Type="http://schemas.openxmlformats.org/officeDocument/2006/relationships/slide" Target="slides/slide79.xml"/><Relationship Id="rId88" Type="http://schemas.openxmlformats.org/officeDocument/2006/relationships/slide" Target="slides/slide80.xml"/><Relationship Id="rId89" Type="http://schemas.openxmlformats.org/officeDocument/2006/relationships/slide" Target="slides/slide81.xml"/><Relationship Id="rId90" Type="http://schemas.openxmlformats.org/officeDocument/2006/relationships/slide" Target="slides/slide82.xml"/><Relationship Id="rId91" Type="http://schemas.openxmlformats.org/officeDocument/2006/relationships/slide" Target="slides/slide83.xml"/><Relationship Id="rId92" Type="http://schemas.openxmlformats.org/officeDocument/2006/relationships/slide" Target="slides/slide84.xml"/><Relationship Id="rId93" Type="http://schemas.openxmlformats.org/officeDocument/2006/relationships/slide" Target="slides/slide85.xml"/><Relationship Id="rId94" Type="http://schemas.openxmlformats.org/officeDocument/2006/relationships/slide" Target="slides/slide86.xml"/><Relationship Id="rId95" Type="http://schemas.openxmlformats.org/officeDocument/2006/relationships/slide" Target="slides/slide87.xml"/><Relationship Id="rId96" Type="http://schemas.openxmlformats.org/officeDocument/2006/relationships/slide" Target="slides/slide88.xml"/><Relationship Id="rId97" Type="http://schemas.openxmlformats.org/officeDocument/2006/relationships/slide" Target="slides/slide89.xml"/><Relationship Id="rId98"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7.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 name="PlaceHolder 1"/>
          <p:cNvSpPr>
            <a:spLocks noGrp="1"/>
          </p:cNvSpPr>
          <p:nvPr>
            <p:ph type="sldImg"/>
          </p:nvPr>
        </p:nvSpPr>
        <p:spPr>
          <a:xfrm>
            <a:off x="0" y="812520"/>
            <a:ext cx="0" cy="0"/>
          </a:xfrm>
          <a:prstGeom prst="rect">
            <a:avLst/>
          </a:prstGeom>
          <a:noFill/>
          <a:ln w="0">
            <a:noFill/>
          </a:ln>
        </p:spPr>
        <p:txBody>
          <a:bodyPr lIns="0" rIns="0" tIns="0" bIns="0" anchor="ctr">
            <a:noAutofit/>
          </a:bodyPr>
          <a:p>
            <a:pPr algn="ctr"/>
            <a:r>
              <a:rPr b="0" lang="en-US" sz="4400" spc="-1" strike="noStrike">
                <a:solidFill>
                  <a:srgbClr val="000000"/>
                </a:solidFill>
                <a:latin typeface="Arial"/>
              </a:rPr>
              <a:t>Click to move the slide</a:t>
            </a:r>
            <a:endParaRPr b="0" lang="en-US" sz="4400" spc="-1" strike="noStrike">
              <a:solidFill>
                <a:srgbClr val="000000"/>
              </a:solidFill>
              <a:latin typeface="Arial"/>
            </a:endParaRPr>
          </a:p>
        </p:txBody>
      </p:sp>
      <p:sp>
        <p:nvSpPr>
          <p:cNvPr id="62"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63"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64"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65"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66"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50774298-A278-4747-94C4-F500C147DE44}"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PlaceHolder 1"/>
          <p:cNvSpPr>
            <a:spLocks noGrp="1"/>
          </p:cNvSpPr>
          <p:nvPr>
            <p:ph type="sldImg"/>
          </p:nvPr>
        </p:nvSpPr>
        <p:spPr>
          <a:xfrm>
            <a:off x="90360" y="744480"/>
            <a:ext cx="6612120" cy="3718080"/>
          </a:xfrm>
          <a:prstGeom prst="rect">
            <a:avLst/>
          </a:prstGeom>
          <a:ln w="0">
            <a:noFill/>
          </a:ln>
        </p:spPr>
      </p:sp>
      <p:sp>
        <p:nvSpPr>
          <p:cNvPr id="308" name="PlaceHolder 2"/>
          <p:cNvSpPr>
            <a:spLocks noGrp="1"/>
          </p:cNvSpPr>
          <p:nvPr>
            <p:ph type="body"/>
          </p:nvPr>
        </p:nvSpPr>
        <p:spPr>
          <a:xfrm>
            <a:off x="679680" y="4715280"/>
            <a:ext cx="5433120" cy="4461840"/>
          </a:xfrm>
          <a:prstGeom prst="rect">
            <a:avLst/>
          </a:prstGeom>
          <a:noFill/>
          <a:ln w="0">
            <a:noFill/>
          </a:ln>
        </p:spPr>
        <p:txBody>
          <a:bodyPr lIns="95400" rIns="95400" tIns="47880" bIns="47880" anchor="t">
            <a:noAutofit/>
          </a:bodyPr>
          <a:p>
            <a:pPr marL="216000" indent="-216000">
              <a:buNone/>
            </a:pPr>
            <a:endParaRPr b="0" lang="en-US" sz="1800" spc="-1" strike="noStrike">
              <a:solidFill>
                <a:srgbClr val="000000"/>
              </a:solidFill>
              <a:latin typeface="Arial"/>
            </a:endParaRPr>
          </a:p>
        </p:txBody>
      </p:sp>
      <p:sp>
        <p:nvSpPr>
          <p:cNvPr id="309" name="CustomShape 3"/>
          <p:cNvSpPr/>
          <p:nvPr/>
        </p:nvSpPr>
        <p:spPr>
          <a:xfrm>
            <a:off x="3850560" y="9428760"/>
            <a:ext cx="2940480" cy="491400"/>
          </a:xfrm>
          <a:prstGeom prst="rect">
            <a:avLst/>
          </a:prstGeom>
          <a:noFill/>
          <a:ln w="0">
            <a:noFill/>
          </a:ln>
        </p:spPr>
        <p:style>
          <a:lnRef idx="0"/>
          <a:fillRef idx="0"/>
          <a:effectRef idx="0"/>
          <a:fontRef idx="minor"/>
        </p:style>
        <p:txBody>
          <a:bodyPr lIns="95400" rIns="95400" tIns="47880" bIns="47880" anchor="b">
            <a:noAutofit/>
          </a:bodyPr>
          <a:p>
            <a:pPr algn="r">
              <a:lnSpc>
                <a:spcPct val="100000"/>
              </a:lnSpc>
            </a:pPr>
            <a:fld id="{B5DCD8E2-A902-436E-B27B-0F1517BE890B}" type="slidenum">
              <a:rPr b="0" lang="de-DE" sz="1300" spc="-1" strike="noStrike">
                <a:solidFill>
                  <a:srgbClr val="000000"/>
                </a:solidFill>
                <a:latin typeface="+mn-lt"/>
                <a:ea typeface="+mn-ea"/>
              </a:rPr>
              <a:t>&lt;number&gt;</a:t>
            </a:fld>
            <a:endParaRPr b="0" lang="en-US" sz="13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8">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34">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42">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54">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F06613A-3226-4B3C-A015-B098FC663AAF}"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210960" cy="36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54960" cy="564840"/>
          </a:xfrm>
          <a:prstGeom prst="rect">
            <a:avLst/>
          </a:prstGeom>
          <a:ln w="0">
            <a:noFill/>
          </a:ln>
        </p:spPr>
      </p:pic>
      <p:pic>
        <p:nvPicPr>
          <p:cNvPr id="4" name="Grafik 2" descr=""/>
          <p:cNvPicPr/>
          <p:nvPr/>
        </p:nvPicPr>
        <p:blipFill>
          <a:blip r:embed="rId3"/>
          <a:stretch/>
        </p:blipFill>
        <p:spPr>
          <a:xfrm>
            <a:off x="7430400" y="134640"/>
            <a:ext cx="3700800" cy="516960"/>
          </a:xfrm>
          <a:prstGeom prst="rect">
            <a:avLst/>
          </a:prstGeom>
          <a:ln w="0">
            <a:noFill/>
          </a:ln>
        </p:spPr>
      </p:pic>
      <p:sp>
        <p:nvSpPr>
          <p:cNvPr id="5" name="CustomShape 4"/>
          <p:cNvSpPr/>
          <p:nvPr/>
        </p:nvSpPr>
        <p:spPr>
          <a:xfrm>
            <a:off x="912240" y="1268280"/>
            <a:ext cx="9210960" cy="36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849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 name="CustomShape 1"/>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1" name="CustomShape 2"/>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BE87A94-B9A1-44E2-B83F-2F4CC3DFC50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2" name="CustomShape 3"/>
          <p:cNvSpPr/>
          <p:nvPr/>
        </p:nvSpPr>
        <p:spPr>
          <a:xfrm>
            <a:off x="912240" y="1268280"/>
            <a:ext cx="9210960" cy="36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3" name="Picture 19" descr="Logo_TUC_de_RGB"/>
          <p:cNvPicPr/>
          <p:nvPr/>
        </p:nvPicPr>
        <p:blipFill>
          <a:blip r:embed="rId2"/>
          <a:stretch/>
        </p:blipFill>
        <p:spPr>
          <a:xfrm>
            <a:off x="0" y="0"/>
            <a:ext cx="3054960" cy="564840"/>
          </a:xfrm>
          <a:prstGeom prst="rect">
            <a:avLst/>
          </a:prstGeom>
          <a:ln w="0">
            <a:noFill/>
          </a:ln>
        </p:spPr>
      </p:pic>
      <p:pic>
        <p:nvPicPr>
          <p:cNvPr id="14" name="Grafik 2" descr=""/>
          <p:cNvPicPr/>
          <p:nvPr/>
        </p:nvPicPr>
        <p:blipFill>
          <a:blip r:embed="rId3"/>
          <a:stretch/>
        </p:blipFill>
        <p:spPr>
          <a:xfrm>
            <a:off x="7430400" y="134640"/>
            <a:ext cx="3700800" cy="516960"/>
          </a:xfrm>
          <a:prstGeom prst="rect">
            <a:avLst/>
          </a:prstGeom>
          <a:ln w="0">
            <a:noFill/>
          </a:ln>
        </p:spPr>
      </p:pic>
      <p:sp>
        <p:nvSpPr>
          <p:cNvPr id="15" name="CustomShape 4"/>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6" name="CustomShape 5"/>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765A6D6-2D2A-4269-B2F2-23C43B7285F0}"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7" name="CustomShape 6"/>
          <p:cNvSpPr/>
          <p:nvPr/>
        </p:nvSpPr>
        <p:spPr>
          <a:xfrm>
            <a:off x="0" y="6642720"/>
            <a:ext cx="121849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 name="CustomShape 1"/>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1" name="CustomShape 2"/>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2FD03BC-9855-4FC3-96C5-2469CF1DCBE8}"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2" name="CustomShape 3"/>
          <p:cNvSpPr/>
          <p:nvPr/>
        </p:nvSpPr>
        <p:spPr>
          <a:xfrm>
            <a:off x="912240" y="1268280"/>
            <a:ext cx="9210960" cy="36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3" name="Picture 19" descr="Logo_TUC_de_RGB"/>
          <p:cNvPicPr/>
          <p:nvPr/>
        </p:nvPicPr>
        <p:blipFill>
          <a:blip r:embed="rId2"/>
          <a:stretch/>
        </p:blipFill>
        <p:spPr>
          <a:xfrm>
            <a:off x="0" y="0"/>
            <a:ext cx="3054960" cy="564840"/>
          </a:xfrm>
          <a:prstGeom prst="rect">
            <a:avLst/>
          </a:prstGeom>
          <a:ln w="0">
            <a:noFill/>
          </a:ln>
        </p:spPr>
      </p:pic>
      <p:pic>
        <p:nvPicPr>
          <p:cNvPr id="24" name="Grafik 2" descr=""/>
          <p:cNvPicPr/>
          <p:nvPr/>
        </p:nvPicPr>
        <p:blipFill>
          <a:blip r:embed="rId3"/>
          <a:stretch/>
        </p:blipFill>
        <p:spPr>
          <a:xfrm>
            <a:off x="7430400" y="134640"/>
            <a:ext cx="3700800" cy="516960"/>
          </a:xfrm>
          <a:prstGeom prst="rect">
            <a:avLst/>
          </a:prstGeom>
          <a:ln w="0">
            <a:noFill/>
          </a:ln>
        </p:spPr>
      </p:pic>
      <p:sp>
        <p:nvSpPr>
          <p:cNvPr id="25" name="CustomShape 4"/>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6" name="CustomShape 5"/>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98F83F4-B67C-4496-ACDD-4842C9217CD6}"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7" name="CustomShape 6"/>
          <p:cNvSpPr/>
          <p:nvPr/>
        </p:nvSpPr>
        <p:spPr>
          <a:xfrm>
            <a:off x="0" y="6642720"/>
            <a:ext cx="121849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 name="CustomShape 1"/>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31" name="CustomShape 2"/>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89B5B9D-0F21-458E-A360-DDDFBC8CEDA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2" name="CustomShape 3"/>
          <p:cNvSpPr/>
          <p:nvPr/>
        </p:nvSpPr>
        <p:spPr>
          <a:xfrm>
            <a:off x="912240" y="1268280"/>
            <a:ext cx="9210960" cy="364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3" name="Picture 19" descr="Logo_TUC_de_RGB"/>
          <p:cNvPicPr/>
          <p:nvPr/>
        </p:nvPicPr>
        <p:blipFill>
          <a:blip r:embed="rId2"/>
          <a:stretch/>
        </p:blipFill>
        <p:spPr>
          <a:xfrm>
            <a:off x="0" y="0"/>
            <a:ext cx="3054960" cy="564840"/>
          </a:xfrm>
          <a:prstGeom prst="rect">
            <a:avLst/>
          </a:prstGeom>
          <a:ln w="0">
            <a:noFill/>
          </a:ln>
        </p:spPr>
      </p:pic>
      <p:pic>
        <p:nvPicPr>
          <p:cNvPr id="34" name="Grafik 2" descr=""/>
          <p:cNvPicPr/>
          <p:nvPr/>
        </p:nvPicPr>
        <p:blipFill>
          <a:blip r:embed="rId3"/>
          <a:stretch/>
        </p:blipFill>
        <p:spPr>
          <a:xfrm>
            <a:off x="7430400" y="134640"/>
            <a:ext cx="3700800" cy="516960"/>
          </a:xfrm>
          <a:prstGeom prst="rect">
            <a:avLst/>
          </a:prstGeom>
          <a:ln w="0">
            <a:noFill/>
          </a:ln>
        </p:spPr>
      </p:pic>
      <p:sp>
        <p:nvSpPr>
          <p:cNvPr id="35" name="CustomShape 4"/>
          <p:cNvSpPr/>
          <p:nvPr/>
        </p:nvSpPr>
        <p:spPr>
          <a:xfrm>
            <a:off x="11444760" y="0"/>
            <a:ext cx="744120" cy="68529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36" name="CustomShape 5"/>
          <p:cNvSpPr/>
          <p:nvPr/>
        </p:nvSpPr>
        <p:spPr>
          <a:xfrm>
            <a:off x="11438640" y="6453360"/>
            <a:ext cx="76104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0E70056-35EA-4C96-8980-0A3FE236F0EE}"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37" name="CustomShape 6"/>
          <p:cNvSpPr/>
          <p:nvPr/>
        </p:nvSpPr>
        <p:spPr>
          <a:xfrm>
            <a:off x="0" y="6642720"/>
            <a:ext cx="121849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38"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pPr indent="0">
              <a:buNone/>
            </a:pPr>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CustomShape 1"/>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2" name="CustomShape 2"/>
          <p:cNvSpPr/>
          <p:nvPr/>
        </p:nvSpPr>
        <p:spPr>
          <a:xfrm>
            <a:off x="11438640" y="6453360"/>
            <a:ext cx="7585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09D638C-D36D-4E19-9960-85ACEB75AE75}"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3" name="CustomShape 3"/>
          <p:cNvSpPr/>
          <p:nvPr/>
        </p:nvSpPr>
        <p:spPr>
          <a:xfrm>
            <a:off x="912240" y="1268280"/>
            <a:ext cx="9208440" cy="361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44" name="Picture 19" descr="Logo_TUC_de_RGB"/>
          <p:cNvPicPr/>
          <p:nvPr/>
        </p:nvPicPr>
        <p:blipFill>
          <a:blip r:embed="rId2"/>
          <a:stretch/>
        </p:blipFill>
        <p:spPr>
          <a:xfrm>
            <a:off x="0" y="0"/>
            <a:ext cx="3052440" cy="562320"/>
          </a:xfrm>
          <a:prstGeom prst="rect">
            <a:avLst/>
          </a:prstGeom>
          <a:ln w="0">
            <a:noFill/>
          </a:ln>
        </p:spPr>
      </p:pic>
      <p:pic>
        <p:nvPicPr>
          <p:cNvPr id="45" name="Grafik 2" descr=""/>
          <p:cNvPicPr/>
          <p:nvPr/>
        </p:nvPicPr>
        <p:blipFill>
          <a:blip r:embed="rId3"/>
          <a:stretch/>
        </p:blipFill>
        <p:spPr>
          <a:xfrm>
            <a:off x="7430400" y="134640"/>
            <a:ext cx="3698280" cy="514440"/>
          </a:xfrm>
          <a:prstGeom prst="rect">
            <a:avLst/>
          </a:prstGeom>
          <a:ln w="0">
            <a:noFill/>
          </a:ln>
        </p:spPr>
      </p:pic>
      <p:sp>
        <p:nvSpPr>
          <p:cNvPr id="46" name="CustomShape 4"/>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7" name="CustomShape 5"/>
          <p:cNvSpPr/>
          <p:nvPr/>
        </p:nvSpPr>
        <p:spPr>
          <a:xfrm>
            <a:off x="11438640" y="6453360"/>
            <a:ext cx="7585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1FF43F9D-04EC-422B-9A2B-7F715B7A75AA}"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8" name="CustomShape 6"/>
          <p:cNvSpPr/>
          <p:nvPr/>
        </p:nvSpPr>
        <p:spPr>
          <a:xfrm>
            <a:off x="0" y="6642720"/>
            <a:ext cx="12182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a:t>
            </a:r>
            <a:r>
              <a:rPr b="0" lang="en-US" sz="3200" spc="-1" strike="noStrike">
                <a:solidFill>
                  <a:srgbClr val="000000"/>
                </a:solidFill>
                <a:latin typeface="Arial"/>
              </a:rPr>
              <a:t>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a:t>
            </a:r>
            <a:r>
              <a:rPr b="0" lang="en-US" sz="2000" spc="-1" strike="noStrike">
                <a:solidFill>
                  <a:srgbClr val="000000"/>
                </a:solidFill>
                <a:latin typeface="Arial"/>
              </a:rPr>
              <a:t>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a:t>
            </a:r>
            <a:r>
              <a:rPr b="0" lang="en-US" sz="2000" spc="-1" strike="noStrike">
                <a:solidFill>
                  <a:srgbClr val="000000"/>
                </a:solidFill>
                <a:latin typeface="Arial"/>
              </a:rPr>
              <a:t>h </a:t>
            </a:r>
            <a:r>
              <a:rPr b="0" lang="en-US" sz="2000" spc="-1" strike="noStrike">
                <a:solidFill>
                  <a:srgbClr val="000000"/>
                </a:solidFill>
                <a:latin typeface="Arial"/>
              </a:rPr>
              <a:t>Outline </a:t>
            </a:r>
            <a:r>
              <a:rPr b="0" lang="en-US" sz="2000" spc="-1" strike="noStrike">
                <a:solidFill>
                  <a:srgbClr val="000000"/>
                </a:solidFill>
                <a:latin typeface="Arial"/>
              </a:rPr>
              <a:t>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1" name="CustomShape 1"/>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52" name="CustomShape 2"/>
          <p:cNvSpPr/>
          <p:nvPr/>
        </p:nvSpPr>
        <p:spPr>
          <a:xfrm>
            <a:off x="11438640" y="6453360"/>
            <a:ext cx="7585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9A084E4-14E9-480C-9EE1-385C9D0C7B2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3" name="CustomShape 3"/>
          <p:cNvSpPr/>
          <p:nvPr/>
        </p:nvSpPr>
        <p:spPr>
          <a:xfrm>
            <a:off x="912240" y="1268280"/>
            <a:ext cx="9208440" cy="361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54" name="Picture 19" descr="Logo_TUC_de_RGB"/>
          <p:cNvPicPr/>
          <p:nvPr/>
        </p:nvPicPr>
        <p:blipFill>
          <a:blip r:embed="rId2"/>
          <a:stretch/>
        </p:blipFill>
        <p:spPr>
          <a:xfrm>
            <a:off x="0" y="0"/>
            <a:ext cx="3052440" cy="562320"/>
          </a:xfrm>
          <a:prstGeom prst="rect">
            <a:avLst/>
          </a:prstGeom>
          <a:ln w="0">
            <a:noFill/>
          </a:ln>
        </p:spPr>
      </p:pic>
      <p:pic>
        <p:nvPicPr>
          <p:cNvPr id="55" name="Grafik 2" descr=""/>
          <p:cNvPicPr/>
          <p:nvPr/>
        </p:nvPicPr>
        <p:blipFill>
          <a:blip r:embed="rId3"/>
          <a:stretch/>
        </p:blipFill>
        <p:spPr>
          <a:xfrm>
            <a:off x="7430400" y="134640"/>
            <a:ext cx="3698280" cy="514440"/>
          </a:xfrm>
          <a:prstGeom prst="rect">
            <a:avLst/>
          </a:prstGeom>
          <a:ln w="0">
            <a:noFill/>
          </a:ln>
        </p:spPr>
      </p:pic>
      <p:sp>
        <p:nvSpPr>
          <p:cNvPr id="56" name="CustomShape 4"/>
          <p:cNvSpPr/>
          <p:nvPr/>
        </p:nvSpPr>
        <p:spPr>
          <a:xfrm>
            <a:off x="11444760" y="0"/>
            <a:ext cx="741600" cy="685044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57" name="CustomShape 5"/>
          <p:cNvSpPr/>
          <p:nvPr/>
        </p:nvSpPr>
        <p:spPr>
          <a:xfrm>
            <a:off x="11438640" y="6453360"/>
            <a:ext cx="75852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7F9AE661-C20D-4488-B08E-D7879187B96B}"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8" name="CustomShape 6"/>
          <p:cNvSpPr/>
          <p:nvPr/>
        </p:nvSpPr>
        <p:spPr>
          <a:xfrm>
            <a:off x="0" y="6642720"/>
            <a:ext cx="121824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6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hyperlink" Target="https://www.statista.com/chart/18819/worldwide-market-share-of-leading-cloud-infrastructure-service-providers/" TargetMode="External"/><Relationship Id="rId2" Type="http://schemas.openxmlformats.org/officeDocument/2006/relationships/hyperlink" Target="https://creativecommons.org/licenses/by-nd/3.0/" TargetMode="External"/><Relationship Id="rId3" Type="http://schemas.openxmlformats.org/officeDocument/2006/relationships/image" Target="../media/image5.png"/><Relationship Id="rId4"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slideLayout" Target="../slideLayouts/slideLayout3.xml"/>
</Relationships>
</file>

<file path=ppt/slides/_rels/slide2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xml"/>
</Relationships>
</file>

<file path=ppt/slides/_rels/slide33.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3.xml"/>
</Relationships>
</file>

<file path=ppt/slides/_rels/slide3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3.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3.xml"/>
</Relationships>
</file>

<file path=ppt/slides/_rels/slide6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3.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3.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7.xml.rels><?xml version="1.0" encoding="UTF-8"?>
<Relationships xmlns="http://schemas.openxmlformats.org/package/2006/relationships"><Relationship Id="rId1" Type="http://schemas.openxmlformats.org/officeDocument/2006/relationships/hyperlink" Target="https://commons.wikimedia.org/wiki/File:Linear_regression.svg" TargetMode="External"/><Relationship Id="rId2" Type="http://schemas.openxmlformats.org/officeDocument/2006/relationships/hyperlink" Target="https://commons.wikimedia.org/wiki/File:Svm_max_sep_hyperplane_with_margin.png" TargetMode="Externa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slideLayout" Target="../slideLayouts/slideLayout3.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1.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3.xml"/>
</Relationships>
</file>

<file path=ppt/slides/_rels/slide72.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hyperlink" Target="https://de.wikipedia.org/wiki/Datei:KNNClass.svg" TargetMode="External"/><Relationship Id="rId3" Type="http://schemas.openxmlformats.org/officeDocument/2006/relationships/hyperlink" Target="https://creativecommons.org/licenses/by-sa/2.0/de/legalcode" TargetMode="External"/><Relationship Id="rId4" Type="http://schemas.openxmlformats.org/officeDocument/2006/relationships/slideLayout" Target="../slideLayouts/slideLayout3.xml"/>
</Relationships>
</file>

<file path=ppt/slides/_rels/slide7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6.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3.xml"/>
</Relationships>
</file>

<file path=ppt/slides/_rels/slide77.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3.xml"/>
</Relationships>
</file>

<file path=ppt/slides/_rels/slide78.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3.xml"/>
</Relationships>
</file>

<file path=ppt/slides/_rels/slide79.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hyperlink" Target="http://uba.wiki/" TargetMode="External"/><Relationship Id="rId3" Type="http://schemas.openxmlformats.org/officeDocument/2006/relationships/hyperlink" Target="https://creativecommons.org/licenses/by-sa/4.0/deed.en" TargetMode="External"/><Relationship Id="rId4"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1.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hyperlink" Target="https://creativecommons.org/licenses/by-sa/3.0/deed.en" TargetMode="External"/><Relationship Id="rId3" Type="http://schemas.openxmlformats.org/officeDocument/2006/relationships/slideLayout" Target="../slideLayouts/slideLayout3.xml"/>
</Relationships>
</file>

<file path=ppt/slides/_rels/slide8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7.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88.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8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 name="CustomShape 1"/>
          <p:cNvSpPr/>
          <p:nvPr/>
        </p:nvSpPr>
        <p:spPr>
          <a:xfrm>
            <a:off x="527400" y="1412640"/>
            <a:ext cx="10364040" cy="115056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68" name="CustomShape 2"/>
          <p:cNvSpPr/>
          <p:nvPr/>
        </p:nvSpPr>
        <p:spPr>
          <a:xfrm>
            <a:off x="527400" y="2852640"/>
            <a:ext cx="10364040" cy="23713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6: IoT – Data Processing and BigData</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Shohreh Kia</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Service Models – Examples </a:t>
            </a:r>
            <a:endParaRPr b="0" lang="en-US" sz="2400" spc="-1" strike="noStrike">
              <a:solidFill>
                <a:srgbClr val="000000"/>
              </a:solidFill>
              <a:latin typeface="Arial"/>
            </a:endParaRPr>
          </a:p>
        </p:txBody>
      </p:sp>
      <p:sp>
        <p:nvSpPr>
          <p:cNvPr id="89"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pPr>
            <a:r>
              <a:rPr b="0" lang="de-DE" sz="1800" spc="-1" strike="noStrike">
                <a:solidFill>
                  <a:srgbClr val="000000"/>
                </a:solidFill>
                <a:latin typeface="DejaVu Sans"/>
                <a:ea typeface="DejaVu Sans"/>
              </a:rPr>
              <a:t>IaaS: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Amazon Web Services (AWS)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Microsoft Azure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Google Compute Engine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PaaS: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Google App Engine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Heroku, OpenShift</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AWS Elastic Beanstalk</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SaaS: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Google Apps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Dropbox</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Cisco Webex</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Salesforce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GoToMeeting</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Zoom</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Billing Models</a:t>
            </a:r>
            <a:endParaRPr b="0" lang="en-US" sz="2400" spc="-1" strike="noStrike">
              <a:solidFill>
                <a:srgbClr val="000000"/>
              </a:solidFill>
              <a:latin typeface="Arial"/>
            </a:endParaRPr>
          </a:p>
        </p:txBody>
      </p:sp>
      <p:sp>
        <p:nvSpPr>
          <p:cNvPr id="91"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Pay-per-use (z.B. AWS S3, AWS ECU, etc.)</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Base fee + Pay-per-use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Pay-per-user (Dropbox)</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Pay-per-transaction</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Pay-per-bandwidth/troughput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Cloud Platforms Market Shares</a:t>
            </a:r>
            <a:endParaRPr b="0" lang="en-US" sz="2400" spc="-1" strike="noStrike">
              <a:solidFill>
                <a:srgbClr val="000000"/>
              </a:solidFill>
              <a:latin typeface="Arial"/>
            </a:endParaRPr>
          </a:p>
        </p:txBody>
      </p:sp>
      <p:sp>
        <p:nvSpPr>
          <p:cNvPr id="93" name="CustomShape 2"/>
          <p:cNvSpPr/>
          <p:nvPr/>
        </p:nvSpPr>
        <p:spPr>
          <a:xfrm>
            <a:off x="263520" y="6411600"/>
            <a:ext cx="10707480" cy="400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from </a:t>
            </a:r>
            <a:r>
              <a:rPr b="0" lang="de-DE" sz="900" spc="-1" strike="noStrike" u="sng">
                <a:solidFill>
                  <a:srgbClr val="0000ff"/>
                </a:solidFill>
                <a:uFillTx/>
                <a:latin typeface="Roboto"/>
                <a:ea typeface="Roboto"/>
                <a:hlinkClick r:id="rId1"/>
              </a:rPr>
              <a:t>https://www.statista.com/chart/18819/worldwide-market-share-of-leading-cloud-infrastructure-service-providers/</a:t>
            </a:r>
            <a:r>
              <a:rPr b="0" lang="de-DE" sz="900" spc="-1" strike="noStrike">
                <a:solidFill>
                  <a:srgbClr val="a6a6a6"/>
                </a:solidFill>
                <a:latin typeface="Roboto"/>
                <a:ea typeface="Roboto"/>
              </a:rPr>
              <a:t> is licensed under </a:t>
            </a:r>
            <a:endParaRPr b="0" lang="en-US" sz="900" spc="-1" strike="noStrike">
              <a:solidFill>
                <a:srgbClr val="000000"/>
              </a:solidFill>
              <a:latin typeface="Arial"/>
            </a:endParaRPr>
          </a:p>
          <a:p>
            <a:pPr>
              <a:lnSpc>
                <a:spcPct val="100000"/>
              </a:lnSpc>
            </a:pPr>
            <a:r>
              <a:rPr b="0" lang="de-DE" sz="900" spc="-1" strike="noStrike">
                <a:solidFill>
                  <a:srgbClr val="a6a6a6"/>
                </a:solidFill>
                <a:latin typeface="Roboto"/>
                <a:ea typeface="Roboto"/>
              </a:rPr>
              <a:t>CC BY-ND 3.0 (</a:t>
            </a:r>
            <a:r>
              <a:rPr b="0" lang="de-DE" sz="900" spc="-1" strike="noStrike" u="sng">
                <a:solidFill>
                  <a:srgbClr val="0000ff"/>
                </a:solidFill>
                <a:uFillTx/>
                <a:latin typeface="Roboto"/>
                <a:ea typeface="Roboto"/>
                <a:hlinkClick r:id="rId2"/>
              </a:rPr>
              <a:t>https://creativecommons.org/licenses/by-nd/3.0/</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94" name="" descr=""/>
          <p:cNvPicPr/>
          <p:nvPr/>
        </p:nvPicPr>
        <p:blipFill>
          <a:blip r:embed="rId3"/>
          <a:stretch/>
        </p:blipFill>
        <p:spPr>
          <a:xfrm>
            <a:off x="3429000" y="1371600"/>
            <a:ext cx="4798800" cy="479880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Billing Models – AWS Glacier Example</a:t>
            </a:r>
            <a:endParaRPr b="0" lang="en-US" sz="2400" spc="-1" strike="noStrike">
              <a:solidFill>
                <a:srgbClr val="000000"/>
              </a:solidFill>
              <a:latin typeface="Arial"/>
            </a:endParaRPr>
          </a:p>
        </p:txBody>
      </p:sp>
      <p:sp>
        <p:nvSpPr>
          <p:cNvPr id="96" name="CustomShape 2"/>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https://aws.amazon.com/glacier/pricing/</a:t>
            </a:r>
            <a:endParaRPr b="0" lang="en-US" sz="900" spc="-1" strike="noStrike">
              <a:solidFill>
                <a:srgbClr val="000000"/>
              </a:solidFill>
              <a:latin typeface="Arial"/>
            </a:endParaRPr>
          </a:p>
        </p:txBody>
      </p:sp>
      <p:sp>
        <p:nvSpPr>
          <p:cNvPr id="97" name="CustomShape 3"/>
          <p:cNvSpPr/>
          <p:nvPr/>
        </p:nvSpPr>
        <p:spPr>
          <a:xfrm>
            <a:off x="335520" y="1196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Storage pricing</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$0.0045 per GB / Month</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Retrieval pricing</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Retrieval request pricing</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graphicFrame>
        <p:nvGraphicFramePr>
          <p:cNvPr id="98" name="Table 4"/>
          <p:cNvGraphicFramePr/>
          <p:nvPr/>
        </p:nvGraphicFramePr>
        <p:xfrm>
          <a:off x="645840" y="2852280"/>
          <a:ext cx="3910680" cy="1433880"/>
        </p:xfrm>
        <a:graphic>
          <a:graphicData uri="http://schemas.openxmlformats.org/drawingml/2006/table">
            <a:tbl>
              <a:tblPr/>
              <a:tblGrid>
                <a:gridCol w="1915920"/>
                <a:gridCol w="1995120"/>
              </a:tblGrid>
              <a:tr h="335160">
                <a:tc>
                  <a:txBody>
                    <a:bodyPr lIns="90000" rIns="90000" anchor="t">
                      <a:noAutofit/>
                    </a:bodyPr>
                    <a:p>
                      <a:pPr algn="ctr">
                        <a:lnSpc>
                          <a:spcPct val="100000"/>
                        </a:lnSpc>
                      </a:pPr>
                      <a:r>
                        <a:rPr b="1" lang="en-US" sz="1600" spc="-1" strike="noStrike">
                          <a:solidFill>
                            <a:srgbClr val="000000"/>
                          </a:solidFill>
                          <a:latin typeface="DejaVu Sans"/>
                        </a:rPr>
                        <a:t>Retrieval Time</a:t>
                      </a:r>
                      <a:endParaRPr b="0" lang="en-US" sz="16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600" spc="-1" strike="noStrike">
                          <a:solidFill>
                            <a:srgbClr val="000000"/>
                          </a:solidFill>
                          <a:latin typeface="DejaVu Sans"/>
                        </a:rPr>
                        <a:t>Data Retrievals</a:t>
                      </a:r>
                      <a:endParaRPr b="0" lang="en-US" sz="16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6120">
                <a:tc>
                  <a:txBody>
                    <a:bodyPr lIns="90000" rIns="90000" anchor="t">
                      <a:noAutofit/>
                    </a:bodyPr>
                    <a:p>
                      <a:pPr>
                        <a:lnSpc>
                          <a:spcPct val="100000"/>
                        </a:lnSpc>
                      </a:pPr>
                      <a:r>
                        <a:rPr b="0" lang="en-US" sz="1800" spc="-1" strike="noStrike">
                          <a:solidFill>
                            <a:srgbClr val="000000"/>
                          </a:solidFill>
                          <a:latin typeface="DejaVu Sans"/>
                        </a:rPr>
                        <a:t>Expedited</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800" spc="-1" strike="noStrike">
                          <a:solidFill>
                            <a:srgbClr val="000000"/>
                          </a:solidFill>
                          <a:latin typeface="DejaVu Sans"/>
                        </a:rPr>
                        <a:t>$0.036 per GB</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6120">
                <a:tc>
                  <a:txBody>
                    <a:bodyPr lIns="90000" rIns="90000" anchor="t">
                      <a:noAutofit/>
                    </a:bodyPr>
                    <a:p>
                      <a:pPr>
                        <a:lnSpc>
                          <a:spcPct val="100000"/>
                        </a:lnSpc>
                      </a:pPr>
                      <a:r>
                        <a:rPr b="0" lang="en-US" sz="1800" spc="-1" strike="noStrike">
                          <a:solidFill>
                            <a:srgbClr val="000000"/>
                          </a:solidFill>
                          <a:latin typeface="DejaVu Sans"/>
                        </a:rPr>
                        <a:t>Standard</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800" spc="-1" strike="noStrike">
                          <a:solidFill>
                            <a:srgbClr val="000000"/>
                          </a:solidFill>
                          <a:latin typeface="DejaVu Sans"/>
                        </a:rPr>
                        <a:t>$0.012 per GB</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6120">
                <a:tc>
                  <a:txBody>
                    <a:bodyPr lIns="90000" rIns="90000" anchor="t">
                      <a:noAutofit/>
                    </a:bodyPr>
                    <a:p>
                      <a:pPr>
                        <a:lnSpc>
                          <a:spcPct val="100000"/>
                        </a:lnSpc>
                      </a:pPr>
                      <a:r>
                        <a:rPr b="0" lang="en-US" sz="1800" spc="-1" strike="noStrike">
                          <a:solidFill>
                            <a:srgbClr val="000000"/>
                          </a:solidFill>
                          <a:latin typeface="DejaVu Sans"/>
                        </a:rPr>
                        <a:t>Bulk</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800" spc="-1" strike="noStrike">
                          <a:solidFill>
                            <a:srgbClr val="000000"/>
                          </a:solidFill>
                          <a:latin typeface="DejaVu Sans"/>
                        </a:rPr>
                        <a:t>$0.003 per GB</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graphicFrame>
        <p:nvGraphicFramePr>
          <p:cNvPr id="99" name="Table 5"/>
          <p:cNvGraphicFramePr/>
          <p:nvPr/>
        </p:nvGraphicFramePr>
        <p:xfrm>
          <a:off x="646200" y="4778640"/>
          <a:ext cx="5710320" cy="1433880"/>
        </p:xfrm>
        <a:graphic>
          <a:graphicData uri="http://schemas.openxmlformats.org/drawingml/2006/table">
            <a:tbl>
              <a:tblPr/>
              <a:tblGrid>
                <a:gridCol w="1910520"/>
                <a:gridCol w="3800160"/>
              </a:tblGrid>
              <a:tr h="335160">
                <a:tc>
                  <a:txBody>
                    <a:bodyPr lIns="90000" rIns="90000" anchor="t">
                      <a:noAutofit/>
                    </a:bodyPr>
                    <a:p>
                      <a:pPr algn="ctr">
                        <a:lnSpc>
                          <a:spcPct val="100000"/>
                        </a:lnSpc>
                      </a:pPr>
                      <a:r>
                        <a:rPr b="1" lang="en-US" sz="1600" spc="-1" strike="noStrike">
                          <a:solidFill>
                            <a:srgbClr val="000000"/>
                          </a:solidFill>
                          <a:latin typeface="DejaVu Sans"/>
                        </a:rPr>
                        <a:t>Retrieval Time</a:t>
                      </a:r>
                      <a:endParaRPr b="0" lang="en-US" sz="16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nSpc>
                          <a:spcPct val="100000"/>
                        </a:lnSpc>
                      </a:pPr>
                      <a:r>
                        <a:rPr b="1" lang="en-US" sz="1600" spc="-1" strike="noStrike">
                          <a:solidFill>
                            <a:srgbClr val="000000"/>
                          </a:solidFill>
                          <a:latin typeface="DejaVu Sans"/>
                        </a:rPr>
                        <a:t>Retrieval Requests</a:t>
                      </a:r>
                      <a:endParaRPr b="0" lang="en-US" sz="16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6120">
                <a:tc>
                  <a:txBody>
                    <a:bodyPr lIns="90000" rIns="90000" anchor="t">
                      <a:noAutofit/>
                    </a:bodyPr>
                    <a:p>
                      <a:pPr>
                        <a:lnSpc>
                          <a:spcPct val="100000"/>
                        </a:lnSpc>
                      </a:pPr>
                      <a:r>
                        <a:rPr b="0" lang="en-US" sz="1800" spc="-1" strike="noStrike">
                          <a:solidFill>
                            <a:srgbClr val="000000"/>
                          </a:solidFill>
                          <a:latin typeface="DejaVu Sans"/>
                        </a:rPr>
                        <a:t>Expedited</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800" spc="-1" strike="noStrike">
                          <a:solidFill>
                            <a:srgbClr val="000000"/>
                          </a:solidFill>
                          <a:latin typeface="DejaVu Sans"/>
                        </a:rPr>
                        <a:t>$12.00 per 1,000 requests</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6120">
                <a:tc>
                  <a:txBody>
                    <a:bodyPr lIns="90000" rIns="90000" anchor="t">
                      <a:noAutofit/>
                    </a:bodyPr>
                    <a:p>
                      <a:pPr>
                        <a:lnSpc>
                          <a:spcPct val="100000"/>
                        </a:lnSpc>
                      </a:pPr>
                      <a:r>
                        <a:rPr b="0" lang="en-US" sz="1800" spc="-1" strike="noStrike">
                          <a:solidFill>
                            <a:srgbClr val="000000"/>
                          </a:solidFill>
                          <a:latin typeface="DejaVu Sans"/>
                        </a:rPr>
                        <a:t>Standard</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800" spc="-1" strike="noStrike">
                          <a:solidFill>
                            <a:srgbClr val="000000"/>
                          </a:solidFill>
                          <a:latin typeface="DejaVu Sans"/>
                        </a:rPr>
                        <a:t>$0.036 per 1,000 requests</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6120">
                <a:tc>
                  <a:txBody>
                    <a:bodyPr lIns="90000" rIns="90000" anchor="t">
                      <a:noAutofit/>
                    </a:bodyPr>
                    <a:p>
                      <a:pPr>
                        <a:lnSpc>
                          <a:spcPct val="100000"/>
                        </a:lnSpc>
                      </a:pPr>
                      <a:r>
                        <a:rPr b="0" lang="en-US" sz="1800" spc="-1" strike="noStrike">
                          <a:solidFill>
                            <a:srgbClr val="000000"/>
                          </a:solidFill>
                          <a:latin typeface="DejaVu Sans"/>
                        </a:rPr>
                        <a:t>Bulk</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800" spc="-1" strike="noStrike">
                          <a:solidFill>
                            <a:srgbClr val="000000"/>
                          </a:solidFill>
                          <a:latin typeface="DejaVu Sans"/>
                        </a:rPr>
                        <a:t>$0.03 per 1,000 requests</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Billing Models – AWS Calculator</a:t>
            </a:r>
            <a:endParaRPr b="0" lang="en-US" sz="2400" spc="-1" strike="noStrike">
              <a:solidFill>
                <a:srgbClr val="000000"/>
              </a:solidFill>
              <a:latin typeface="Arial"/>
            </a:endParaRPr>
          </a:p>
        </p:txBody>
      </p:sp>
      <p:sp>
        <p:nvSpPr>
          <p:cNvPr id="101" name="CustomShape 2"/>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recreated based on https://calculator.aws/#/addService</a:t>
            </a:r>
            <a:endParaRPr b="0" lang="en-US" sz="900" spc="-1" strike="noStrike">
              <a:solidFill>
                <a:srgbClr val="000000"/>
              </a:solidFill>
              <a:latin typeface="Arial"/>
            </a:endParaRPr>
          </a:p>
        </p:txBody>
      </p:sp>
      <p:pic>
        <p:nvPicPr>
          <p:cNvPr id="102" name="" descr=""/>
          <p:cNvPicPr/>
          <p:nvPr/>
        </p:nvPicPr>
        <p:blipFill>
          <a:blip r:embed="rId1"/>
          <a:stretch/>
        </p:blipFill>
        <p:spPr>
          <a:xfrm>
            <a:off x="914400" y="1828800"/>
            <a:ext cx="9599040" cy="397368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Public, Hybrid and Private Clouds</a:t>
            </a:r>
            <a:endParaRPr b="0" lang="en-US" sz="2400" spc="-1" strike="noStrike">
              <a:solidFill>
                <a:srgbClr val="000000"/>
              </a:solidFill>
              <a:latin typeface="Arial"/>
            </a:endParaRPr>
          </a:p>
        </p:txBody>
      </p:sp>
      <p:sp>
        <p:nvSpPr>
          <p:cNvPr id="104" name="CustomShape 2"/>
          <p:cNvSpPr/>
          <p:nvPr/>
        </p:nvSpPr>
        <p:spPr>
          <a:xfrm>
            <a:off x="263520" y="6411600"/>
            <a:ext cx="10478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Table reacreated from Pal, Debranjan, Sourav Chakraborty, and Amitava Nag. "Cloud Computing: A Paradigm Shift in IT Infrastructure“, 2015.</a:t>
            </a:r>
            <a:endParaRPr b="0" lang="en-US" sz="900" spc="-1" strike="noStrike">
              <a:solidFill>
                <a:srgbClr val="000000"/>
              </a:solidFill>
              <a:latin typeface="Arial"/>
            </a:endParaRPr>
          </a:p>
        </p:txBody>
      </p:sp>
      <p:graphicFrame>
        <p:nvGraphicFramePr>
          <p:cNvPr id="105" name="Table 3"/>
          <p:cNvGraphicFramePr/>
          <p:nvPr/>
        </p:nvGraphicFramePr>
        <p:xfrm>
          <a:off x="348480" y="1311840"/>
          <a:ext cx="10623960" cy="4304880"/>
        </p:xfrm>
        <a:graphic>
          <a:graphicData uri="http://schemas.openxmlformats.org/drawingml/2006/table">
            <a:tbl>
              <a:tblPr/>
              <a:tblGrid>
                <a:gridCol w="1446480"/>
                <a:gridCol w="1764360"/>
                <a:gridCol w="2586960"/>
                <a:gridCol w="2486520"/>
                <a:gridCol w="2340000"/>
              </a:tblGrid>
              <a:tr h="487800">
                <a:tc>
                  <a:txBody>
                    <a:bodyPr lIns="90000" rIns="90000" anchor="t">
                      <a:noAutofit/>
                    </a:bodyPr>
                    <a:p>
                      <a:pPr algn="ctr">
                        <a:lnSpc>
                          <a:spcPct val="100000"/>
                        </a:lnSpc>
                      </a:pPr>
                      <a:r>
                        <a:rPr b="1" lang="en-US" sz="1300" spc="-1" strike="noStrike">
                          <a:solidFill>
                            <a:srgbClr val="000000"/>
                          </a:solidFill>
                          <a:latin typeface="DejaVu Sans"/>
                        </a:rPr>
                        <a:t>Parameters/Type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Public cloud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Private cloud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Hybrid cloud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Community cloud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1477800">
                <a:tc>
                  <a:txBody>
                    <a:bodyPr lIns="90000" rIns="90000" anchor="t">
                      <a:noAutofit/>
                    </a:bodyPr>
                    <a:p>
                      <a:pPr algn="ctr">
                        <a:lnSpc>
                          <a:spcPct val="100000"/>
                        </a:lnSpc>
                      </a:pPr>
                      <a:r>
                        <a:rPr b="1" lang="en-US" sz="1200" spc="-1" strike="noStrike">
                          <a:solidFill>
                            <a:srgbClr val="000000"/>
                          </a:solidFill>
                          <a:latin typeface="DejaVu Sans"/>
                        </a:rPr>
                        <a:t>Description</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Services are available for public users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Built up with existing private infrastructure. This type of cloud has some authentic users who can dynamically provision the resources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A heterogeneous distrubited system, resulting from a private cloud, which incorporates different types of services and resources from public clouds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Different types of cloud are integrated together to meet a common or particular need for some organizations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89800">
                <a:tc>
                  <a:txBody>
                    <a:bodyPr lIns="90000" rIns="90000" anchor="t">
                      <a:noAutofit/>
                    </a:bodyPr>
                    <a:p>
                      <a:pPr algn="ctr">
                        <a:lnSpc>
                          <a:spcPct val="100000"/>
                        </a:lnSpc>
                      </a:pPr>
                      <a:r>
                        <a:rPr b="1" lang="en-US" sz="1200" spc="-1" strike="noStrike">
                          <a:solidFill>
                            <a:srgbClr val="000000"/>
                          </a:solidFill>
                          <a:latin typeface="DejaVu Sans"/>
                        </a:rPr>
                        <a:t>Scalability</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Very High</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Limited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Very High</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Limited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89800">
                <a:tc>
                  <a:txBody>
                    <a:bodyPr lIns="90000" rIns="90000" anchor="t">
                      <a:noAutofit/>
                    </a:bodyPr>
                    <a:p>
                      <a:pPr algn="ctr">
                        <a:lnSpc>
                          <a:spcPct val="100000"/>
                        </a:lnSpc>
                      </a:pPr>
                      <a:r>
                        <a:rPr b="1" lang="en-US" sz="1200" spc="-1" strike="noStrike">
                          <a:solidFill>
                            <a:srgbClr val="000000"/>
                          </a:solidFill>
                          <a:latin typeface="DejaVu Sans"/>
                        </a:rPr>
                        <a:t>Reliability</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Moderate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Very High</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Medium to High</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Very High</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685800">
                <a:tc>
                  <a:txBody>
                    <a:bodyPr lIns="90000" rIns="90000" anchor="t">
                      <a:noAutofit/>
                    </a:bodyPr>
                    <a:p>
                      <a:pPr algn="ctr">
                        <a:lnSpc>
                          <a:spcPct val="100000"/>
                        </a:lnSpc>
                      </a:pPr>
                      <a:r>
                        <a:rPr b="1" lang="en-US" sz="1200" spc="-1" strike="noStrike">
                          <a:solidFill>
                            <a:srgbClr val="000000"/>
                          </a:solidFill>
                          <a:latin typeface="DejaVu Sans"/>
                        </a:rPr>
                        <a:t>Security</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Totally depends on the service provider</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High class security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Secure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Secure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89800">
                <a:tc>
                  <a:txBody>
                    <a:bodyPr lIns="90000" rIns="90000" anchor="t">
                      <a:noAutofit/>
                    </a:bodyPr>
                    <a:p>
                      <a:pPr algn="ctr">
                        <a:lnSpc>
                          <a:spcPct val="100000"/>
                        </a:lnSpc>
                      </a:pPr>
                      <a:r>
                        <a:rPr b="1" lang="en-US" sz="1200" spc="-1" strike="noStrike">
                          <a:solidFill>
                            <a:srgbClr val="000000"/>
                          </a:solidFill>
                          <a:latin typeface="DejaVu Sans"/>
                        </a:rPr>
                        <a:t>Performance</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Low to medium</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Good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Good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Very Good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89800">
                <a:tc>
                  <a:txBody>
                    <a:bodyPr lIns="90000" rIns="90000" anchor="t">
                      <a:noAutofit/>
                    </a:bodyPr>
                    <a:p>
                      <a:pPr algn="ctr">
                        <a:lnSpc>
                          <a:spcPct val="100000"/>
                        </a:lnSpc>
                      </a:pPr>
                      <a:r>
                        <a:rPr b="1" lang="en-US" sz="1200" spc="-1" strike="noStrike">
                          <a:solidFill>
                            <a:srgbClr val="000000"/>
                          </a:solidFill>
                          <a:latin typeface="DejaVu Sans"/>
                        </a:rPr>
                        <a:t>Cost</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Cheaper</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High Cost</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Costly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Costly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87800">
                <a:tc>
                  <a:txBody>
                    <a:bodyPr lIns="90000" rIns="90000" anchor="t">
                      <a:noAutofit/>
                    </a:bodyPr>
                    <a:p>
                      <a:pPr algn="ctr">
                        <a:lnSpc>
                          <a:spcPct val="100000"/>
                        </a:lnSpc>
                      </a:pPr>
                      <a:r>
                        <a:rPr b="1" lang="en-US" sz="1200" spc="-1" strike="noStrike">
                          <a:solidFill>
                            <a:srgbClr val="000000"/>
                          </a:solidFill>
                          <a:latin typeface="DejaVu Sans"/>
                        </a:rPr>
                        <a:t>Examples</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Amazon EC2, Google AppEngine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VMWare, Microsoft KVM, Xen</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IBM, HP, VMWare vCloud, Eucalyptus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SolaS Community Cloud, VMWare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Public, Hybrid and Private Clouds</a:t>
            </a:r>
            <a:endParaRPr b="0" lang="en-US" sz="2400" spc="-1" strike="noStrike">
              <a:solidFill>
                <a:srgbClr val="000000"/>
              </a:solidFill>
              <a:latin typeface="Arial"/>
            </a:endParaRPr>
          </a:p>
        </p:txBody>
      </p:sp>
      <p:sp>
        <p:nvSpPr>
          <p:cNvPr id="107" name="CustomShape 2"/>
          <p:cNvSpPr/>
          <p:nvPr/>
        </p:nvSpPr>
        <p:spPr>
          <a:xfrm>
            <a:off x="263520" y="6411600"/>
            <a:ext cx="104785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Table reacreated from Pal, Debranjan, Sourav Chakraborty, and Amitava Nag. "Cloud Computing: A Paradigm Shift in IT Infrastructure“, 2015.</a:t>
            </a:r>
            <a:endParaRPr b="0" lang="en-US" sz="900" spc="-1" strike="noStrike">
              <a:solidFill>
                <a:srgbClr val="000000"/>
              </a:solidFill>
              <a:latin typeface="Arial"/>
            </a:endParaRPr>
          </a:p>
        </p:txBody>
      </p:sp>
      <p:graphicFrame>
        <p:nvGraphicFramePr>
          <p:cNvPr id="108" name="Table 3"/>
          <p:cNvGraphicFramePr/>
          <p:nvPr/>
        </p:nvGraphicFramePr>
        <p:xfrm>
          <a:off x="348480" y="1311840"/>
          <a:ext cx="10623960" cy="4304880"/>
        </p:xfrm>
        <a:graphic>
          <a:graphicData uri="http://schemas.openxmlformats.org/drawingml/2006/table">
            <a:tbl>
              <a:tblPr/>
              <a:tblGrid>
                <a:gridCol w="1446480"/>
                <a:gridCol w="1764360"/>
                <a:gridCol w="2586960"/>
                <a:gridCol w="2486520"/>
                <a:gridCol w="2340000"/>
              </a:tblGrid>
              <a:tr h="487800">
                <a:tc>
                  <a:txBody>
                    <a:bodyPr lIns="90000" rIns="90000" anchor="t">
                      <a:noAutofit/>
                    </a:bodyPr>
                    <a:p>
                      <a:pPr algn="ctr">
                        <a:lnSpc>
                          <a:spcPct val="100000"/>
                        </a:lnSpc>
                      </a:pPr>
                      <a:r>
                        <a:rPr b="1" lang="en-US" sz="1300" spc="-1" strike="noStrike">
                          <a:solidFill>
                            <a:srgbClr val="000000"/>
                          </a:solidFill>
                          <a:latin typeface="DejaVu Sans"/>
                        </a:rPr>
                        <a:t>Parameters/Type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Public cloud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Private cloud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Hybrid cloud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Community cloud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1477800">
                <a:tc>
                  <a:txBody>
                    <a:bodyPr lIns="90000" rIns="90000" anchor="t">
                      <a:noAutofit/>
                    </a:bodyPr>
                    <a:p>
                      <a:pPr algn="ctr">
                        <a:lnSpc>
                          <a:spcPct val="100000"/>
                        </a:lnSpc>
                      </a:pPr>
                      <a:r>
                        <a:rPr b="1" lang="en-US" sz="1200" spc="-1" strike="noStrike">
                          <a:solidFill>
                            <a:srgbClr val="000000"/>
                          </a:solidFill>
                          <a:latin typeface="DejaVu Sans"/>
                        </a:rPr>
                        <a:t>Description</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Services are available for public users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Built up with existing private infrastructure. This type of cloud has some authentic users who can dynamically provision the resources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A heterogeneous distrubited system, resulting from a private cloud, which incorporates different types of services and resources from public clouds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Different types of cloud are integrated together to meet a common or particular need for some organizations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89800">
                <a:tc>
                  <a:txBody>
                    <a:bodyPr lIns="90000" rIns="90000" anchor="t">
                      <a:noAutofit/>
                    </a:bodyPr>
                    <a:p>
                      <a:pPr algn="ctr">
                        <a:lnSpc>
                          <a:spcPct val="100000"/>
                        </a:lnSpc>
                      </a:pPr>
                      <a:r>
                        <a:rPr b="1" lang="en-US" sz="1200" spc="-1" strike="noStrike">
                          <a:solidFill>
                            <a:srgbClr val="000000"/>
                          </a:solidFill>
                          <a:latin typeface="DejaVu Sans"/>
                        </a:rPr>
                        <a:t>Scalability</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Very High</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Limited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Very High</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Limited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89800">
                <a:tc>
                  <a:txBody>
                    <a:bodyPr lIns="90000" rIns="90000" anchor="t">
                      <a:noAutofit/>
                    </a:bodyPr>
                    <a:p>
                      <a:pPr algn="ctr">
                        <a:lnSpc>
                          <a:spcPct val="100000"/>
                        </a:lnSpc>
                      </a:pPr>
                      <a:r>
                        <a:rPr b="1" lang="en-US" sz="1200" spc="-1" strike="noStrike">
                          <a:solidFill>
                            <a:srgbClr val="000000"/>
                          </a:solidFill>
                          <a:latin typeface="DejaVu Sans"/>
                        </a:rPr>
                        <a:t>Reliability</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Moderate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Very High</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Medium to High</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Very High</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685800">
                <a:tc>
                  <a:txBody>
                    <a:bodyPr lIns="90000" rIns="90000" anchor="t">
                      <a:noAutofit/>
                    </a:bodyPr>
                    <a:p>
                      <a:pPr algn="ctr">
                        <a:lnSpc>
                          <a:spcPct val="100000"/>
                        </a:lnSpc>
                      </a:pPr>
                      <a:r>
                        <a:rPr b="1" lang="en-US" sz="1200" spc="-1" strike="noStrike">
                          <a:solidFill>
                            <a:srgbClr val="000000"/>
                          </a:solidFill>
                          <a:latin typeface="DejaVu Sans"/>
                        </a:rPr>
                        <a:t>Security</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Totally depends on the service provider</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High class security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Secure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Secure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89800">
                <a:tc>
                  <a:txBody>
                    <a:bodyPr lIns="90000" rIns="90000" anchor="t">
                      <a:noAutofit/>
                    </a:bodyPr>
                    <a:p>
                      <a:pPr algn="ctr">
                        <a:lnSpc>
                          <a:spcPct val="100000"/>
                        </a:lnSpc>
                      </a:pPr>
                      <a:r>
                        <a:rPr b="1" lang="en-US" sz="1200" spc="-1" strike="noStrike">
                          <a:solidFill>
                            <a:srgbClr val="000000"/>
                          </a:solidFill>
                          <a:latin typeface="DejaVu Sans"/>
                        </a:rPr>
                        <a:t>Performance</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Low to medium</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Good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Good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Very Good</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89800">
                <a:tc>
                  <a:txBody>
                    <a:bodyPr lIns="90000" rIns="90000" anchor="t">
                      <a:noAutofit/>
                    </a:bodyPr>
                    <a:p>
                      <a:pPr algn="ctr">
                        <a:lnSpc>
                          <a:spcPct val="100000"/>
                        </a:lnSpc>
                      </a:pPr>
                      <a:r>
                        <a:rPr b="1" lang="en-US" sz="1200" spc="-1" strike="noStrike">
                          <a:solidFill>
                            <a:srgbClr val="000000"/>
                          </a:solidFill>
                          <a:latin typeface="DejaVu Sans"/>
                        </a:rPr>
                        <a:t>Cost</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Cheaper</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High Cost</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Costly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300" spc="-1" strike="noStrike">
                          <a:solidFill>
                            <a:srgbClr val="000000"/>
                          </a:solidFill>
                          <a:latin typeface="DejaVu Sans"/>
                        </a:rPr>
                        <a:t>Costly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87800">
                <a:tc>
                  <a:txBody>
                    <a:bodyPr lIns="90000" rIns="90000" anchor="t">
                      <a:noAutofit/>
                    </a:bodyPr>
                    <a:p>
                      <a:pPr algn="ctr">
                        <a:lnSpc>
                          <a:spcPct val="100000"/>
                        </a:lnSpc>
                      </a:pPr>
                      <a:r>
                        <a:rPr b="1" lang="en-US" sz="1200" spc="-1" strike="noStrike">
                          <a:solidFill>
                            <a:srgbClr val="000000"/>
                          </a:solidFill>
                          <a:latin typeface="DejaVu Sans"/>
                        </a:rPr>
                        <a:t>Examples</a:t>
                      </a:r>
                      <a:endParaRPr b="0" lang="en-US" sz="12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Amazon EC2, Google AppEngine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VMWare, Microsoft KVM, Xen</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IBM, HP, VMWare vCloud, Eucalyptus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300" spc="-1" strike="noStrike">
                          <a:solidFill>
                            <a:srgbClr val="000000"/>
                          </a:solidFill>
                          <a:latin typeface="DejaVu Sans"/>
                        </a:rPr>
                        <a:t>SolaS Community Cloud, VMWare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109" name="CustomShape 4"/>
          <p:cNvSpPr/>
          <p:nvPr/>
        </p:nvSpPr>
        <p:spPr>
          <a:xfrm>
            <a:off x="228600" y="3665880"/>
            <a:ext cx="10970640" cy="2342520"/>
          </a:xfrm>
          <a:prstGeom prst="bracePair">
            <a:avLst>
              <a:gd name="adj" fmla="val 8333"/>
            </a:avLst>
          </a:prstGeom>
          <a:noFill/>
          <a:ln w="19080">
            <a:solidFill>
              <a:srgbClr val="ff0000"/>
            </a:solidFill>
          </a:ln>
        </p:spPr>
        <p:style>
          <a:lnRef idx="1">
            <a:schemeClr val="accent1"/>
          </a:lnRef>
          <a:fillRef idx="0">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10" name="CustomShape 5"/>
          <p:cNvSpPr/>
          <p:nvPr/>
        </p:nvSpPr>
        <p:spPr>
          <a:xfrm>
            <a:off x="-41040" y="4640040"/>
            <a:ext cx="648360" cy="424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1" lang="de-DE" sz="2200" spc="-1" strike="noStrike">
                <a:solidFill>
                  <a:srgbClr val="ff0000"/>
                </a:solidFill>
                <a:latin typeface="Arial"/>
                <a:ea typeface="DejaVu Sans"/>
              </a:rPr>
              <a:t>?</a:t>
            </a:r>
            <a:endParaRPr b="0" lang="en-US" sz="2200" spc="-1" strike="noStrike">
              <a:solidFill>
                <a:srgbClr val="000000"/>
              </a:solidFill>
              <a:latin typeface="Arial"/>
            </a:endParaRPr>
          </a:p>
        </p:txBody>
      </p:sp>
      <p:sp>
        <p:nvSpPr>
          <p:cNvPr id="111" name="CustomShape 6"/>
          <p:cNvSpPr/>
          <p:nvPr/>
        </p:nvSpPr>
        <p:spPr>
          <a:xfrm>
            <a:off x="11118960" y="4640040"/>
            <a:ext cx="648360" cy="424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1" lang="de-DE" sz="2200" spc="-1" strike="noStrike">
                <a:solidFill>
                  <a:srgbClr val="ff0000"/>
                </a:solidFill>
                <a:latin typeface="Arial"/>
                <a:ea typeface="DejaVu Sans"/>
              </a:rPr>
              <a:t>?</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 </a:t>
            </a:r>
            <a:r>
              <a:rPr b="1" lang="en-US" sz="2400" spc="-1" strike="noStrike">
                <a:solidFill>
                  <a:srgbClr val="000000"/>
                </a:solidFill>
                <a:latin typeface="DejaVu Sans"/>
                <a:ea typeface="DejaVu Sans"/>
              </a:rPr>
              <a:t>Data Protection and Privacy</a:t>
            </a:r>
            <a:endParaRPr b="0" lang="en-US" sz="2400" spc="-1" strike="noStrike">
              <a:solidFill>
                <a:srgbClr val="000000"/>
              </a:solidFill>
              <a:latin typeface="Arial"/>
            </a:endParaRPr>
          </a:p>
        </p:txBody>
      </p:sp>
      <p:sp>
        <p:nvSpPr>
          <p:cNvPr id="113"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 </a:t>
            </a:r>
            <a:r>
              <a:rPr b="1" lang="en-US" sz="2400" spc="-1" strike="noStrike">
                <a:solidFill>
                  <a:srgbClr val="000000"/>
                </a:solidFill>
                <a:latin typeface="DejaVu Sans"/>
                <a:ea typeface="DejaVu Sans"/>
              </a:rPr>
              <a:t>Data Protection and Privacy</a:t>
            </a:r>
            <a:endParaRPr b="0" lang="en-US" sz="2400" spc="-1" strike="noStrike">
              <a:solidFill>
                <a:srgbClr val="000000"/>
              </a:solidFill>
              <a:latin typeface="Arial"/>
            </a:endParaRPr>
          </a:p>
        </p:txBody>
      </p:sp>
      <p:sp>
        <p:nvSpPr>
          <p:cNvPr id="115"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 I allowed to transfer the data to the cloud? (e.g. patient data)</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Does the data have to be encrypted and/or anonymized/pseudonymized?</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Am I allowed to transfer data to foreign servers?</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Liability issues in the event of data loss and data manipulation</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Access to the data on the part of the cloud provider, third parties or secret services</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Cloud service is temporarily unavailable (SLAs – Service Level Agreements)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 </a:t>
            </a:r>
            <a:r>
              <a:rPr b="1" lang="en-US" sz="2400" spc="-1" strike="noStrike">
                <a:solidFill>
                  <a:srgbClr val="000000"/>
                </a:solidFill>
                <a:latin typeface="DejaVu Sans"/>
                <a:ea typeface="DejaVu Sans"/>
              </a:rPr>
              <a:t>Data Protection and Privacy</a:t>
            </a:r>
            <a:endParaRPr b="0" lang="en-US" sz="2400" spc="-1" strike="noStrike">
              <a:solidFill>
                <a:srgbClr val="000000"/>
              </a:solidFill>
              <a:latin typeface="Arial"/>
            </a:endParaRPr>
          </a:p>
        </p:txBody>
      </p:sp>
      <p:sp>
        <p:nvSpPr>
          <p:cNvPr id="117"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 I allowed to transfer the data to the cloud? (e.g. patient data)</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Does the data have to be encrypted and/or anonymized/pseudonymized?</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Am I allowed to transfer data to foreign servers?</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Liability issues in the event of data loss and data manipulation</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Access to the data on the part of the cloud provider, third parties or secret services</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Cloud service is temporarily unavailable (SLAs – Service Level Agreements)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70" name="CustomShape 2"/>
          <p:cNvSpPr/>
          <p:nvPr/>
        </p:nvSpPr>
        <p:spPr>
          <a:xfrm>
            <a:off x="335520" y="1268280"/>
            <a:ext cx="10738080" cy="502560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252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 </a:t>
            </a:r>
            <a:r>
              <a:rPr b="1" lang="en-US" sz="2400" spc="-1" strike="noStrike">
                <a:solidFill>
                  <a:srgbClr val="000000"/>
                </a:solidFill>
                <a:latin typeface="DejaVu Sans"/>
                <a:ea typeface="DejaVu Sans"/>
              </a:rPr>
              <a:t>Data Protection and Privacy</a:t>
            </a:r>
            <a:endParaRPr b="0" lang="en-US" sz="2400" spc="-1" strike="noStrike">
              <a:solidFill>
                <a:srgbClr val="000000"/>
              </a:solidFill>
              <a:latin typeface="Arial"/>
            </a:endParaRPr>
          </a:p>
        </p:txBody>
      </p:sp>
      <p:sp>
        <p:nvSpPr>
          <p:cNvPr id="119"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 I allowed to transfer the data to the cloud? (e.g. patient data)</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Does the data have to be encrypted and/or anonymized/pseudonymized?</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 I allowed to transfer data to foreign servers?</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Liability issues in the event of data loss and data manipulation</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Access to the data on the part of the cloud provider, third parties or secret services</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Cloud service is temporarily unavailable (SLAs – Service Level Agreements)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 </a:t>
            </a:r>
            <a:r>
              <a:rPr b="1" lang="en-US" sz="2400" spc="-1" strike="noStrike">
                <a:solidFill>
                  <a:srgbClr val="000000"/>
                </a:solidFill>
                <a:latin typeface="DejaVu Sans"/>
                <a:ea typeface="DejaVu Sans"/>
              </a:rPr>
              <a:t>Data Protection and Privacy</a:t>
            </a:r>
            <a:endParaRPr b="0" lang="en-US" sz="2400" spc="-1" strike="noStrike">
              <a:solidFill>
                <a:srgbClr val="000000"/>
              </a:solidFill>
              <a:latin typeface="Arial"/>
            </a:endParaRPr>
          </a:p>
        </p:txBody>
      </p:sp>
      <p:sp>
        <p:nvSpPr>
          <p:cNvPr id="121"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 I allowed to transfer the data to the cloud? (e.g. patient data)</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Does the data have to be encrypted and/or anonymized/pseudonymized?</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 I allowed to transfer data to foreign servers?</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Liability issues in the event of data loss and data manipulation</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Access to the data on the part of the cloud provider, third parties or secret services</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Cloud service is temporarily unavailable (SLAs – Service Level Agreements)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 </a:t>
            </a:r>
            <a:r>
              <a:rPr b="1" lang="en-US" sz="2400" spc="-1" strike="noStrike">
                <a:solidFill>
                  <a:srgbClr val="000000"/>
                </a:solidFill>
                <a:latin typeface="DejaVu Sans"/>
                <a:ea typeface="DejaVu Sans"/>
              </a:rPr>
              <a:t>Data Protection and Privacy</a:t>
            </a:r>
            <a:endParaRPr b="0" lang="en-US" sz="2400" spc="-1" strike="noStrike">
              <a:solidFill>
                <a:srgbClr val="000000"/>
              </a:solidFill>
              <a:latin typeface="Arial"/>
            </a:endParaRPr>
          </a:p>
        </p:txBody>
      </p:sp>
      <p:sp>
        <p:nvSpPr>
          <p:cNvPr id="123"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 I allowed to transfer the data to the cloud? (e.g. patient data)</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Does the data have to be encrypted and/or anonymized/pseudonymized?</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 I allowed to transfer data to foreign servers?</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Liability issues in the event of data loss and data manipulation</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Access to the data on the part of the cloud provider, third parties or secret services</a:t>
            </a:r>
            <a:endParaRPr b="0" lang="en-US" sz="1800" spc="-1" strike="noStrike">
              <a:solidFill>
                <a:srgbClr val="000000"/>
              </a:solidFill>
              <a:latin typeface="Arial"/>
            </a:endParaRPr>
          </a:p>
          <a:p>
            <a:pPr marL="360">
              <a:lnSpc>
                <a:spcPct val="150000"/>
              </a:lnSpc>
              <a:spcBef>
                <a:spcPts val="360"/>
              </a:spcBef>
            </a:pPr>
            <a:r>
              <a:rPr b="0" lang="en-US" sz="1800" spc="-1" strike="noStrike">
                <a:solidFill>
                  <a:srgbClr val="ffffff"/>
                </a:solidFill>
                <a:latin typeface="DejaVu Sans"/>
                <a:ea typeface="DejaVu Sans"/>
              </a:rPr>
              <a:t>Cloud service is temporarily unavailable (SLAs – Service Level Agreements)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 </a:t>
            </a:r>
            <a:r>
              <a:rPr b="1" lang="en-US" sz="2400" spc="-1" strike="noStrike">
                <a:solidFill>
                  <a:srgbClr val="000000"/>
                </a:solidFill>
                <a:latin typeface="DejaVu Sans"/>
                <a:ea typeface="DejaVu Sans"/>
              </a:rPr>
              <a:t>Data Protection and Privacy</a:t>
            </a:r>
            <a:endParaRPr b="0" lang="en-US" sz="2400" spc="-1" strike="noStrike">
              <a:solidFill>
                <a:srgbClr val="000000"/>
              </a:solidFill>
              <a:latin typeface="Arial"/>
            </a:endParaRPr>
          </a:p>
        </p:txBody>
      </p:sp>
      <p:sp>
        <p:nvSpPr>
          <p:cNvPr id="125"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 I allowed to transfer the data to the cloud? (e.g. patient data)</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Does the data have to be encrypted and/or anonymized/pseudonymized?</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 I allowed to transfer data to foreign servers?</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Liability issues in the event of data loss and data manipulation</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Access to the data on the part of the cloud provider, third parties or secret services</a:t>
            </a:r>
            <a:endParaRPr b="0" lang="en-US" sz="1800" spc="-1" strike="noStrike">
              <a:solidFill>
                <a:srgbClr val="000000"/>
              </a:solidFill>
              <a:latin typeface="Arial"/>
            </a:endParaRPr>
          </a:p>
          <a:p>
            <a:pPr marL="195120" indent="-192600">
              <a:lnSpc>
                <a:spcPct val="15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Cloud service is temporarily unavailable (SLAs – Service Level Agreements)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Self-Hosted Storage Clouds</a:t>
            </a:r>
            <a:endParaRPr b="0" lang="en-US" sz="2400" spc="-1" strike="noStrike">
              <a:solidFill>
                <a:srgbClr val="000000"/>
              </a:solidFill>
              <a:latin typeface="Arial"/>
            </a:endParaRPr>
          </a:p>
        </p:txBody>
      </p:sp>
      <p:pic>
        <p:nvPicPr>
          <p:cNvPr id="127" name="Grafik 24" descr=""/>
          <p:cNvPicPr/>
          <p:nvPr/>
        </p:nvPicPr>
        <p:blipFill>
          <a:blip r:embed="rId1"/>
          <a:stretch/>
        </p:blipFill>
        <p:spPr>
          <a:xfrm>
            <a:off x="3886200" y="3886200"/>
            <a:ext cx="3387600" cy="2568960"/>
          </a:xfrm>
          <a:prstGeom prst="rect">
            <a:avLst/>
          </a:prstGeom>
          <a:ln w="0">
            <a:noFill/>
          </a:ln>
        </p:spPr>
      </p:pic>
      <p:sp>
        <p:nvSpPr>
          <p:cNvPr id="128" name="CustomShape 2"/>
          <p:cNvSpPr/>
          <p:nvPr/>
        </p:nvSpPr>
        <p:spPr>
          <a:xfrm>
            <a:off x="263520" y="6172200"/>
            <a:ext cx="1789920" cy="5022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www.nextcloud.com</a:t>
            </a:r>
            <a:endParaRPr b="0" lang="en-US" sz="900" spc="-1" strike="noStrike">
              <a:solidFill>
                <a:srgbClr val="000000"/>
              </a:solidFill>
              <a:latin typeface="Arial"/>
            </a:endParaRPr>
          </a:p>
          <a:p>
            <a:pPr>
              <a:lnSpc>
                <a:spcPct val="100000"/>
              </a:lnSpc>
            </a:pPr>
            <a:r>
              <a:rPr b="0" lang="de-DE" sz="900" spc="-1" strike="noStrike">
                <a:solidFill>
                  <a:srgbClr val="a6a6a6"/>
                </a:solidFill>
                <a:latin typeface="Roboto"/>
                <a:ea typeface="Roboto"/>
              </a:rPr>
              <a:t>www.owncloud.com</a:t>
            </a:r>
            <a:endParaRPr b="0" lang="en-US" sz="900" spc="-1" strike="noStrike">
              <a:solidFill>
                <a:srgbClr val="000000"/>
              </a:solidFill>
              <a:latin typeface="Arial"/>
            </a:endParaRPr>
          </a:p>
          <a:p>
            <a:pPr>
              <a:lnSpc>
                <a:spcPct val="100000"/>
              </a:lnSpc>
            </a:pPr>
            <a:r>
              <a:rPr b="0" lang="de-DE" sz="900" spc="-1" strike="noStrike">
                <a:solidFill>
                  <a:srgbClr val="a6a6a6"/>
                </a:solidFill>
                <a:latin typeface="Roboto"/>
                <a:ea typeface="Roboto"/>
              </a:rPr>
              <a:t>www.syncthing.net</a:t>
            </a:r>
            <a:endParaRPr b="0" lang="en-US" sz="900" spc="-1" strike="noStrike">
              <a:solidFill>
                <a:srgbClr val="000000"/>
              </a:solidFill>
              <a:latin typeface="Arial"/>
            </a:endParaRPr>
          </a:p>
        </p:txBody>
      </p:sp>
      <p:pic>
        <p:nvPicPr>
          <p:cNvPr id="129" name="" descr=""/>
          <p:cNvPicPr/>
          <p:nvPr/>
        </p:nvPicPr>
        <p:blipFill>
          <a:blip r:embed="rId2"/>
          <a:stretch/>
        </p:blipFill>
        <p:spPr>
          <a:xfrm>
            <a:off x="838800" y="1600200"/>
            <a:ext cx="3045240" cy="2159640"/>
          </a:xfrm>
          <a:prstGeom prst="rect">
            <a:avLst/>
          </a:prstGeom>
          <a:ln w="0">
            <a:noFill/>
          </a:ln>
        </p:spPr>
      </p:pic>
      <p:pic>
        <p:nvPicPr>
          <p:cNvPr id="130" name="" descr=""/>
          <p:cNvPicPr/>
          <p:nvPr/>
        </p:nvPicPr>
        <p:blipFill>
          <a:blip r:embed="rId3"/>
          <a:stretch/>
        </p:blipFill>
        <p:spPr>
          <a:xfrm>
            <a:off x="6477480" y="1504440"/>
            <a:ext cx="4035960" cy="211140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Self-Hosted Computing Clouds</a:t>
            </a:r>
            <a:endParaRPr b="0" lang="en-US" sz="2400" spc="-1" strike="noStrike">
              <a:solidFill>
                <a:srgbClr val="000000"/>
              </a:solidFill>
              <a:latin typeface="Arial"/>
            </a:endParaRPr>
          </a:p>
        </p:txBody>
      </p:sp>
      <p:sp>
        <p:nvSpPr>
          <p:cNvPr id="132" name="CustomShape 2"/>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recreated from https://opennebula.org</a:t>
            </a:r>
            <a:endParaRPr b="0" lang="en-US" sz="900" spc="-1" strike="noStrike">
              <a:solidFill>
                <a:srgbClr val="000000"/>
              </a:solidFill>
              <a:latin typeface="Arial"/>
            </a:endParaRPr>
          </a:p>
        </p:txBody>
      </p:sp>
      <p:pic>
        <p:nvPicPr>
          <p:cNvPr id="133" name="" descr=""/>
          <p:cNvPicPr/>
          <p:nvPr/>
        </p:nvPicPr>
        <p:blipFill>
          <a:blip r:embed="rId1"/>
          <a:stretch/>
        </p:blipFill>
        <p:spPr>
          <a:xfrm>
            <a:off x="1136160" y="1338840"/>
            <a:ext cx="9085680" cy="5156640"/>
          </a:xfrm>
          <a:prstGeom prst="rect">
            <a:avLst/>
          </a:prstGeom>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Iot Clouds</a:t>
            </a:r>
            <a:endParaRPr b="0" lang="en-US" sz="3000" spc="-1" strike="noStrike">
              <a:solidFill>
                <a:srgbClr val="000000"/>
              </a:solidFill>
              <a:latin typeface="Arial"/>
            </a:endParaRPr>
          </a:p>
        </p:txBody>
      </p:sp>
      <p:sp>
        <p:nvSpPr>
          <p:cNvPr id="135" name="CustomShape 2"/>
          <p:cNvSpPr/>
          <p:nvPr/>
        </p:nvSpPr>
        <p:spPr>
          <a:xfrm>
            <a:off x="335520" y="2906640"/>
            <a:ext cx="10748160" cy="149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Domain-specific Clouds</a:t>
            </a:r>
            <a:endParaRPr b="0" lang="en-US" sz="2400" spc="-1" strike="noStrike">
              <a:solidFill>
                <a:srgbClr val="000000"/>
              </a:solidFill>
              <a:latin typeface="Arial"/>
            </a:endParaRPr>
          </a:p>
        </p:txBody>
      </p:sp>
      <p:sp>
        <p:nvSpPr>
          <p:cNvPr id="137" name="CustomShape 2"/>
          <p:cNvSpPr/>
          <p:nvPr/>
        </p:nvSpPr>
        <p:spPr>
          <a:xfrm>
            <a:off x="263520" y="6411600"/>
            <a:ext cx="956448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P. P. Ray, “A Survey of IoT Cloud Platforms,” Future Computing and Informatics Journal, vol. 1, no. 1-2, pp. 35–46, 2016.</a:t>
            </a:r>
            <a:endParaRPr b="0" lang="en-US" sz="900" spc="-1" strike="noStrike">
              <a:solidFill>
                <a:srgbClr val="000000"/>
              </a:solidFill>
              <a:latin typeface="Arial"/>
            </a:endParaRPr>
          </a:p>
        </p:txBody>
      </p:sp>
      <p:pic>
        <p:nvPicPr>
          <p:cNvPr id="138" name="" descr=""/>
          <p:cNvPicPr/>
          <p:nvPr/>
        </p:nvPicPr>
        <p:blipFill>
          <a:blip r:embed="rId1"/>
          <a:stretch/>
        </p:blipFill>
        <p:spPr>
          <a:xfrm>
            <a:off x="2843280" y="1216800"/>
            <a:ext cx="6333120" cy="5027040"/>
          </a:xfrm>
          <a:prstGeom prst="rect">
            <a:avLst/>
          </a:prstGeom>
          <a:ln w="0">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So what is an IoT Platform exactly?</a:t>
            </a:r>
            <a:endParaRPr b="0" lang="en-US" sz="2400" spc="-1" strike="noStrike">
              <a:solidFill>
                <a:srgbClr val="000000"/>
              </a:solidFill>
              <a:latin typeface="Arial"/>
            </a:endParaRPr>
          </a:p>
        </p:txBody>
      </p:sp>
      <p:sp>
        <p:nvSpPr>
          <p:cNvPr id="140"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IoT platforms are the support software that connects everything in an IoT system, thereby facilitating communication, data flow, device management, and the functionalities of applications.</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Connect hardware, such as sensors and devices</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Handle different hardware and software communication protocols</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Provide security and authentication for devices and users</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Collect, visualize, and analyze data the sensors and devices gather</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(External) web-service or application integration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So what is an IoT Platform exactly?</a:t>
            </a:r>
            <a:endParaRPr b="0" lang="en-US" sz="2400" spc="-1" strike="noStrike">
              <a:solidFill>
                <a:srgbClr val="000000"/>
              </a:solidFill>
              <a:latin typeface="Arial"/>
            </a:endParaRPr>
          </a:p>
        </p:txBody>
      </p:sp>
      <p:sp>
        <p:nvSpPr>
          <p:cNvPr id="142"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IoT platforms are the support software that connects everything in an IoT system, thereby facilitating communication, data flow, device management, and the functionalities of applications.</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Connect hardware, such as sensors and devices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Handle different hardware and software communication protocols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Provide security and authentication for devices and users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Collect, visualize, and analyze data the sensors and devices gather</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(External) web-service or application integration</a:t>
            </a:r>
            <a:endParaRPr b="0" lang="en-US" sz="1800" spc="-1" strike="noStrike">
              <a:solidFill>
                <a:srgbClr val="000000"/>
              </a:solidFill>
              <a:latin typeface="Arial"/>
            </a:endParaRPr>
          </a:p>
        </p:txBody>
      </p:sp>
      <p:sp>
        <p:nvSpPr>
          <p:cNvPr id="143" name="CustomShape 3"/>
          <p:cNvSpPr/>
          <p:nvPr/>
        </p:nvSpPr>
        <p:spPr>
          <a:xfrm>
            <a:off x="609480" y="273600"/>
            <a:ext cx="10968120" cy="1140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1"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Motivation</a:t>
            </a:r>
            <a:endParaRPr b="0" lang="en-US" sz="3000" spc="-1" strike="noStrike">
              <a:solidFill>
                <a:srgbClr val="000000"/>
              </a:solidFill>
              <a:latin typeface="Arial"/>
            </a:endParaRPr>
          </a:p>
        </p:txBody>
      </p:sp>
      <p:sp>
        <p:nvSpPr>
          <p:cNvPr id="72" name="CustomShape 2"/>
          <p:cNvSpPr/>
          <p:nvPr/>
        </p:nvSpPr>
        <p:spPr>
          <a:xfrm>
            <a:off x="335520" y="2906640"/>
            <a:ext cx="10748160" cy="149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IoT Clouds</a:t>
            </a:r>
            <a:endParaRPr b="0" lang="en-US" sz="2400" spc="-1" strike="noStrike">
              <a:solidFill>
                <a:srgbClr val="000000"/>
              </a:solidFill>
              <a:latin typeface="Arial"/>
            </a:endParaRPr>
          </a:p>
        </p:txBody>
      </p:sp>
      <p:sp>
        <p:nvSpPr>
          <p:cNvPr id="145"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360">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AWS IoT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ThingSpeak</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Samsung Artik Cloud</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Microsoft Azure IoT Platform</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IBM Watson IoT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IoT Clouds – Comparison</a:t>
            </a:r>
            <a:endParaRPr b="0" lang="en-US" sz="2400" spc="-1" strike="noStrike">
              <a:solidFill>
                <a:srgbClr val="000000"/>
              </a:solidFill>
              <a:latin typeface="Arial"/>
            </a:endParaRPr>
          </a:p>
        </p:txBody>
      </p:sp>
      <p:sp>
        <p:nvSpPr>
          <p:cNvPr id="147" name="CustomShape 2"/>
          <p:cNvSpPr/>
          <p:nvPr/>
        </p:nvSpPr>
        <p:spPr>
          <a:xfrm>
            <a:off x="263520" y="6375600"/>
            <a:ext cx="107780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Table recreated from Guth, Jasmin, Uwe Breitenbücher, Michael Falkenthal, Paul Fremantle, Oliver Kopp, Frank Leymann, and Lukas Reinfurt. "A detailed analysis of IoT platform architectures: concepts, similarities, and differences." In Internet of everything, pp. 81-101. Springer, Singapore, 2018.</a:t>
            </a:r>
            <a:endParaRPr b="0" lang="en-US" sz="900" spc="-1" strike="noStrike">
              <a:solidFill>
                <a:srgbClr val="000000"/>
              </a:solidFill>
              <a:latin typeface="Arial"/>
            </a:endParaRPr>
          </a:p>
        </p:txBody>
      </p:sp>
      <p:graphicFrame>
        <p:nvGraphicFramePr>
          <p:cNvPr id="148" name="Table 3"/>
          <p:cNvGraphicFramePr/>
          <p:nvPr/>
        </p:nvGraphicFramePr>
        <p:xfrm>
          <a:off x="457560" y="1269360"/>
          <a:ext cx="10743840" cy="5117760"/>
        </p:xfrm>
        <a:graphic>
          <a:graphicData uri="http://schemas.openxmlformats.org/drawingml/2006/table">
            <a:tbl>
              <a:tblPr/>
              <a:tblGrid>
                <a:gridCol w="1026360"/>
                <a:gridCol w="902520"/>
                <a:gridCol w="1153080"/>
                <a:gridCol w="992520"/>
                <a:gridCol w="1143000"/>
                <a:gridCol w="1163160"/>
                <a:gridCol w="1433520"/>
                <a:gridCol w="1574280"/>
                <a:gridCol w="1355760"/>
              </a:tblGrid>
              <a:tr h="384840">
                <a:tc>
                  <a:txBody>
                    <a:bodyPr lIns="90000" rIns="90000" anchor="t">
                      <a:noAutofit/>
                    </a:bodyPr>
                    <a:p>
                      <a:pPr algn="ctr">
                        <a:lnSpc>
                          <a:spcPct val="100000"/>
                        </a:lnSpc>
                      </a:pPr>
                      <a:r>
                        <a:rPr b="1" lang="en-US" sz="900" spc="-1" strike="noStrike">
                          <a:solidFill>
                            <a:srgbClr val="000000"/>
                          </a:solidFill>
                          <a:latin typeface="DejaVu Sans"/>
                        </a:rPr>
                        <a:t>Platform</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FIWARE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OpenMTC</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SiteWhere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Webinos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AWS IoT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IBM Watson IoT Platform</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MS Azure IoT Hub</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900" spc="-1" strike="noStrike">
                          <a:solidFill>
                            <a:srgbClr val="000000"/>
                          </a:solidFill>
                          <a:latin typeface="DejaVu Sans"/>
                        </a:rPr>
                        <a:t>Samsung SmartThings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691920">
                <a:tc>
                  <a:txBody>
                    <a:bodyPr lIns="90000" rIns="90000" anchor="t">
                      <a:noAutofit/>
                    </a:bodyPr>
                    <a:p>
                      <a:pPr algn="ctr">
                        <a:lnSpc>
                          <a:spcPct val="100000"/>
                        </a:lnSpc>
                      </a:pPr>
                      <a:r>
                        <a:rPr b="1" lang="en-US" sz="1000" spc="-1" strike="noStrike">
                          <a:solidFill>
                            <a:srgbClr val="000000"/>
                          </a:solidFill>
                          <a:latin typeface="DejaVu Sans"/>
                        </a:rPr>
                        <a:t>Sensor/Actuator</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Sensors &amp; Actuators</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Sensors &amp; Actuators &amp; Devices &amp; Users &amp; Things</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816840">
                <a:tc>
                  <a:txBody>
                    <a:bodyPr lIns="90000" rIns="90000" anchor="t">
                      <a:noAutofit/>
                    </a:bodyPr>
                    <a:p>
                      <a:pPr algn="ctr">
                        <a:lnSpc>
                          <a:spcPct val="100000"/>
                        </a:lnSpc>
                      </a:pPr>
                      <a:r>
                        <a:rPr b="1" lang="en-US" sz="1000" spc="-1" strike="noStrike">
                          <a:solidFill>
                            <a:srgbClr val="000000"/>
                          </a:solidFill>
                          <a:latin typeface="DejaVu Sans"/>
                        </a:rPr>
                        <a:t>Device</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Device/NGSI Device</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Data from Devices + Commands to Devices</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PZP: Policy + Session + Discovery + Context Manager</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Things</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Device</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Sensors &amp; Actuators &amp; Devices &amp; Users &amp; Things + Clients (- Devices)</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816840">
                <a:tc>
                  <a:txBody>
                    <a:bodyPr lIns="90000" rIns="90000" anchor="t">
                      <a:noAutofit/>
                    </a:bodyPr>
                    <a:p>
                      <a:pPr algn="ctr">
                        <a:lnSpc>
                          <a:spcPct val="100000"/>
                        </a:lnSpc>
                      </a:pPr>
                      <a:r>
                        <a:rPr b="1" lang="en-US" sz="1000" spc="-1" strike="noStrike">
                          <a:solidFill>
                            <a:srgbClr val="000000"/>
                          </a:solidFill>
                          <a:latin typeface="DejaVu Sans"/>
                        </a:rPr>
                        <a:t> </a:t>
                      </a:r>
                      <a:r>
                        <a:rPr b="1" lang="en-US" sz="1000" spc="-1" strike="noStrike">
                          <a:solidFill>
                            <a:srgbClr val="000000"/>
                          </a:solidFill>
                          <a:latin typeface="DejaVu Sans"/>
                        </a:rPr>
                        <a:t>Gateway</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IoT Edge</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Front-End: Core Features + Connectivity + Back-End: Connectivity</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PZP: Sync + Messaging Manager + PZH: Sync Manager</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Connect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Cloud Protocol Gateway + Field Gateway</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Hub and Client Connectivity + Device Type Handlers</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816840">
                <a:tc>
                  <a:txBody>
                    <a:bodyPr lIns="90000" rIns="90000" anchor="t">
                      <a:noAutofit/>
                    </a:bodyPr>
                    <a:p>
                      <a:pPr algn="ctr">
                        <a:lnSpc>
                          <a:spcPct val="100000"/>
                        </a:lnSpc>
                      </a:pPr>
                      <a:r>
                        <a:rPr b="1" lang="en-US" sz="1000" spc="-1" strike="noStrike">
                          <a:solidFill>
                            <a:srgbClr val="000000"/>
                          </a:solidFill>
                          <a:latin typeface="DejaVu Sans"/>
                        </a:rPr>
                        <a:t>IoT Integration Middleware</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IoT Back-End + Data Context Broker</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Back-End: Connectivity + Core Features + Application Enablement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SiteWhere Tenant Engine</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PZH: User Authentication + Policy Repository + Policy Enforcement + Web APIs</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Message Broker  + Thing Shadows + Thing Registry + Rules Engine + Security &amp; Identity</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Analytics + Risk Management + Connect + Information Management + Bluemix Open Standards Based Services + Flexible Deployment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IoT Hub + Event Processing and Insight + Device Business Logic, Connectivity Monitoring + Application Device Provisioning and Management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000" spc="-1" strike="noStrike">
                          <a:solidFill>
                            <a:srgbClr val="000000"/>
                          </a:solidFill>
                          <a:latin typeface="DejaVu Sans"/>
                        </a:rPr>
                        <a:t>Application Management System + Subscription Processing</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819000">
                <a:tc>
                  <a:txBody>
                    <a:bodyPr lIns="90000" rIns="90000" anchor="t">
                      <a:noAutofit/>
                    </a:bodyPr>
                    <a:p>
                      <a:pPr algn="ctr">
                        <a:lnSpc>
                          <a:spcPct val="100000"/>
                        </a:lnSpc>
                      </a:pPr>
                      <a:r>
                        <a:rPr b="1" lang="en-US" sz="1000" spc="-1" strike="noStrike">
                          <a:solidFill>
                            <a:srgbClr val="000000"/>
                          </a:solidFill>
                          <a:latin typeface="DejaVu Sans"/>
                        </a:rPr>
                        <a:t>Application</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Applications + Other M2M Platform</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Integration- + REST-components</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Third Party Applications</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Amazon Services + IoT Applications</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IoT Industry Solutions + Third Party Apps</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Application Device Provisioning and Management</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000" spc="-1" strike="noStrike">
                          <a:solidFill>
                            <a:srgbClr val="000000"/>
                          </a:solidFill>
                          <a:latin typeface="DejaVu Sans"/>
                        </a:rPr>
                        <a:t>Event Stream + Web UI + Core APIs + External System + Physical Graph</a:t>
                      </a:r>
                      <a:endParaRPr b="0" lang="en-US" sz="10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AWS IoT for Industrial Applications </a:t>
            </a:r>
            <a:endParaRPr b="0" lang="en-US" sz="2400" spc="-1" strike="noStrike">
              <a:solidFill>
                <a:srgbClr val="000000"/>
              </a:solidFill>
              <a:latin typeface="Arial"/>
            </a:endParaRPr>
          </a:p>
        </p:txBody>
      </p:sp>
      <p:sp>
        <p:nvSpPr>
          <p:cNvPr id="150" name="CustomShape 2"/>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https://aws.amazon.com/iot/solutions/industrial-iot</a:t>
            </a:r>
            <a:endParaRPr b="0" lang="en-US" sz="900" spc="-1" strike="noStrike">
              <a:solidFill>
                <a:srgbClr val="000000"/>
              </a:solidFill>
              <a:latin typeface="Arial"/>
            </a:endParaRPr>
          </a:p>
        </p:txBody>
      </p:sp>
      <p:pic>
        <p:nvPicPr>
          <p:cNvPr id="151" name="" descr=""/>
          <p:cNvPicPr/>
          <p:nvPr/>
        </p:nvPicPr>
        <p:blipFill>
          <a:blip r:embed="rId1"/>
          <a:stretch/>
        </p:blipFill>
        <p:spPr>
          <a:xfrm>
            <a:off x="685800" y="1265040"/>
            <a:ext cx="10056240" cy="5183640"/>
          </a:xfrm>
          <a:prstGeom prst="rect">
            <a:avLst/>
          </a:prstGeom>
          <a:ln w="0">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AWS IoT for the Connected Homes</a:t>
            </a:r>
            <a:endParaRPr b="0" lang="en-US" sz="2400" spc="-1" strike="noStrike">
              <a:solidFill>
                <a:srgbClr val="000000"/>
              </a:solidFill>
              <a:latin typeface="Arial"/>
            </a:endParaRPr>
          </a:p>
        </p:txBody>
      </p:sp>
      <p:sp>
        <p:nvSpPr>
          <p:cNvPr id="153" name="CustomShape 2"/>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https://aws.amazon.com/iot/solutions/connected-home</a:t>
            </a:r>
            <a:endParaRPr b="0" lang="en-US" sz="900" spc="-1" strike="noStrike">
              <a:solidFill>
                <a:srgbClr val="000000"/>
              </a:solidFill>
              <a:latin typeface="Arial"/>
            </a:endParaRPr>
          </a:p>
        </p:txBody>
      </p:sp>
      <p:pic>
        <p:nvPicPr>
          <p:cNvPr id="154" name="" descr=""/>
          <p:cNvPicPr/>
          <p:nvPr/>
        </p:nvPicPr>
        <p:blipFill>
          <a:blip r:embed="rId1"/>
          <a:stretch/>
        </p:blipFill>
        <p:spPr>
          <a:xfrm>
            <a:off x="360360" y="1658160"/>
            <a:ext cx="11242800" cy="3368880"/>
          </a:xfrm>
          <a:prstGeom prst="rect">
            <a:avLst/>
          </a:prstGeom>
          <a:ln w="0">
            <a:noFill/>
          </a:ln>
        </p:spPr>
      </p:pic>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Edge/Fog Computing</a:t>
            </a:r>
            <a:endParaRPr b="0" lang="en-US" sz="3000" spc="-1" strike="noStrike">
              <a:solidFill>
                <a:srgbClr val="000000"/>
              </a:solidFill>
              <a:latin typeface="Arial"/>
            </a:endParaRPr>
          </a:p>
        </p:txBody>
      </p:sp>
      <p:sp>
        <p:nvSpPr>
          <p:cNvPr id="156" name="CustomShape 2"/>
          <p:cNvSpPr/>
          <p:nvPr/>
        </p:nvSpPr>
        <p:spPr>
          <a:xfrm>
            <a:off x="335520" y="2906640"/>
            <a:ext cx="10748160" cy="149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Motivation</a:t>
            </a:r>
            <a:endParaRPr b="0" lang="en-US" sz="2400" spc="-1" strike="noStrike">
              <a:solidFill>
                <a:srgbClr val="000000"/>
              </a:solidFill>
              <a:latin typeface="Arial"/>
            </a:endParaRPr>
          </a:p>
        </p:txBody>
      </p:sp>
      <p:sp>
        <p:nvSpPr>
          <p:cNvPr id="158"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Why do we need Edge/Fog computing if we have a Cloud?</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Data volume to large</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Network latency</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Costs (data transport constraints/limitations)</a:t>
            </a:r>
            <a:endParaRPr b="0" lang="en-US" sz="1800" spc="-1" strike="noStrike">
              <a:solidFill>
                <a:srgbClr val="000000"/>
              </a:solidFill>
              <a:latin typeface="Arial"/>
            </a:endParaRPr>
          </a:p>
          <a:p>
            <a:pPr marL="4575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Edge computing shifts the computing capacity from central servers or the cloud closer to the IoT devices themselves. Thus, allowing for faster data processing, shorter response times, and saving bandwidth.</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Motivation</a:t>
            </a:r>
            <a:endParaRPr b="0" lang="en-US" sz="2400" spc="-1" strike="noStrike">
              <a:solidFill>
                <a:srgbClr val="000000"/>
              </a:solidFill>
              <a:latin typeface="Arial"/>
            </a:endParaRPr>
          </a:p>
        </p:txBody>
      </p:sp>
      <p:sp>
        <p:nvSpPr>
          <p:cNvPr id="160"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Why do we need Edge/Fog computing if we have a Cloud?</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Data volume to large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Network latency</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Costs (data transport constraints/limitations)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Edge computing shifts the computing capacity from central servers or the cloud closer to the IoT devices themselves. Thus, allowing for faster data processing, shorter response times, and saving bandwidth.</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Motivation</a:t>
            </a:r>
            <a:endParaRPr b="0" lang="en-US" sz="2400" spc="-1" strike="noStrike">
              <a:solidFill>
                <a:srgbClr val="000000"/>
              </a:solidFill>
              <a:latin typeface="Arial"/>
            </a:endParaRPr>
          </a:p>
        </p:txBody>
      </p:sp>
      <p:sp>
        <p:nvSpPr>
          <p:cNvPr id="162"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Why do we need Edge/Fog computing if we have a Cloud?</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Data volume to large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Network latency</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Costs (data transport constraints/limitations)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Edge computing shifts the computing capacity from central servers or the cloud closer to the IoT devices themselves. Thus, allowing for faster data processing, shorter response times, and saving bandwidth.</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Edge/Fog for IoT </a:t>
            </a:r>
            <a:endParaRPr b="0" lang="en-US" sz="2400" spc="-1" strike="noStrike">
              <a:solidFill>
                <a:srgbClr val="000000"/>
              </a:solidFill>
              <a:latin typeface="Arial"/>
            </a:endParaRPr>
          </a:p>
        </p:txBody>
      </p:sp>
      <p:sp>
        <p:nvSpPr>
          <p:cNvPr id="164" name="CustomShape 2"/>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https://thecustomizewindows.com/2019/09/edge-computing-vs-cloud-computing/</a:t>
            </a:r>
            <a:endParaRPr b="0" lang="en-US" sz="900" spc="-1" strike="noStrike">
              <a:solidFill>
                <a:srgbClr val="000000"/>
              </a:solidFill>
              <a:latin typeface="Arial"/>
            </a:endParaRPr>
          </a:p>
        </p:txBody>
      </p:sp>
      <p:pic>
        <p:nvPicPr>
          <p:cNvPr id="165" name="" descr=""/>
          <p:cNvPicPr/>
          <p:nvPr/>
        </p:nvPicPr>
        <p:blipFill>
          <a:blip r:embed="rId1"/>
          <a:stretch/>
        </p:blipFill>
        <p:spPr>
          <a:xfrm>
            <a:off x="2874600" y="1221480"/>
            <a:ext cx="6170400" cy="4938840"/>
          </a:xfrm>
          <a:prstGeom prst="rect">
            <a:avLst/>
          </a:prstGeom>
          <a:ln w="0">
            <a:noFill/>
          </a:ln>
        </p:spPr>
      </p:pic>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FogHorn – Example</a:t>
            </a:r>
            <a:endParaRPr b="0" lang="en-US" sz="2400" spc="-1" strike="noStrike">
              <a:solidFill>
                <a:srgbClr val="000000"/>
              </a:solidFill>
              <a:latin typeface="Arial"/>
            </a:endParaRPr>
          </a:p>
        </p:txBody>
      </p:sp>
      <p:sp>
        <p:nvSpPr>
          <p:cNvPr id="167" name="CustomShape 2"/>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http://web.stanford.edu/class/ee392b/lecture/may22/Foghorn.pdf</a:t>
            </a:r>
            <a:endParaRPr b="0" lang="en-US" sz="900" spc="-1" strike="noStrike">
              <a:solidFill>
                <a:srgbClr val="000000"/>
              </a:solidFill>
              <a:latin typeface="Arial"/>
            </a:endParaRPr>
          </a:p>
        </p:txBody>
      </p:sp>
      <p:pic>
        <p:nvPicPr>
          <p:cNvPr id="168" name="" descr=""/>
          <p:cNvPicPr/>
          <p:nvPr/>
        </p:nvPicPr>
        <p:blipFill>
          <a:blip r:embed="rId1"/>
          <a:stretch/>
        </p:blipFill>
        <p:spPr>
          <a:xfrm>
            <a:off x="349200" y="1455120"/>
            <a:ext cx="11077560" cy="448668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Overview</a:t>
            </a:r>
            <a:endParaRPr b="0" lang="en-US" sz="2400" spc="-1" strike="noStrike">
              <a:solidFill>
                <a:srgbClr val="000000"/>
              </a:solidFill>
              <a:latin typeface="Arial"/>
            </a:endParaRPr>
          </a:p>
        </p:txBody>
      </p:sp>
      <p:pic>
        <p:nvPicPr>
          <p:cNvPr id="74" name="Grafik 31" descr=""/>
          <p:cNvPicPr/>
          <p:nvPr/>
        </p:nvPicPr>
        <p:blipFill>
          <a:blip r:embed="rId1"/>
          <a:stretch/>
        </p:blipFill>
        <p:spPr>
          <a:xfrm>
            <a:off x="1656360" y="1202400"/>
            <a:ext cx="8533800" cy="5203800"/>
          </a:xfrm>
          <a:prstGeom prst="rect">
            <a:avLst/>
          </a:prstGeom>
          <a:ln w="0">
            <a:noFill/>
          </a:ln>
        </p:spPr>
      </p:pic>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Edge Computing – Definition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70" name="CustomShape 2"/>
          <p:cNvSpPr/>
          <p:nvPr/>
        </p:nvSpPr>
        <p:spPr>
          <a:xfrm>
            <a:off x="335520" y="2859120"/>
            <a:ext cx="10404720" cy="12517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Edge computing refers to the enabling technologies al-lowing computation to be performed at the edge of the network, on downstream data on behalf of cloud services and upstream data on behalf of IoT services”</a:t>
            </a:r>
            <a:endParaRPr b="0" lang="en-US" sz="1800" spc="-1" strike="noStrike">
              <a:solidFill>
                <a:srgbClr val="000000"/>
              </a:solidFill>
              <a:latin typeface="Arial"/>
            </a:endParaRPr>
          </a:p>
        </p:txBody>
      </p:sp>
      <p:sp>
        <p:nvSpPr>
          <p:cNvPr id="171" name="CustomShape 3"/>
          <p:cNvSpPr/>
          <p:nvPr/>
        </p:nvSpPr>
        <p:spPr>
          <a:xfrm>
            <a:off x="263520" y="6411600"/>
            <a:ext cx="85820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Shi, Weisong, Jie Cao, Quan Zhang, Youhuizi Li, and Lanyu Xu. "Edge computing: Vision and challenges." IEEE internet of things journal 3, no. 5 (2016): 637-646.</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Fog Computing – Definition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73" name="CustomShape 2"/>
          <p:cNvSpPr/>
          <p:nvPr/>
        </p:nvSpPr>
        <p:spPr>
          <a:xfrm>
            <a:off x="335520" y="2859120"/>
            <a:ext cx="10579680" cy="1878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Fog computing is a geographically distributed computing architecture with a resource pool consists of one or more ubiquitously connected heterogeneous devices (including edge devices) at the edge of network and not exclusively seamlessly backed by cloud services, to collaboratively provide elastic computation, storage and communication (and many other new services and tasks) in isolated environments to a large scale of clients in proximity.”</a:t>
            </a:r>
            <a:endParaRPr b="0" lang="en-US" sz="1800" spc="-1" strike="noStrike">
              <a:solidFill>
                <a:srgbClr val="000000"/>
              </a:solidFill>
              <a:latin typeface="Arial"/>
            </a:endParaRPr>
          </a:p>
        </p:txBody>
      </p:sp>
      <p:sp>
        <p:nvSpPr>
          <p:cNvPr id="174" name="CustomShape 3"/>
          <p:cNvSpPr/>
          <p:nvPr/>
        </p:nvSpPr>
        <p:spPr>
          <a:xfrm>
            <a:off x="263520" y="6411600"/>
            <a:ext cx="1074816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Yi, Shanhe, Zijiang Hao, Zhengrui Qin, and Qun Li. "Fog computing: Platform and applications." In 2015 Third IEEE workshop on hot topics in web systems and technologies (HotWeb), pp. 73-78. IEEE, 2015.</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Edge and Fog Computing – What’s the Difference?</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76"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Depends on who you ask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Architecture – Edge/Fog </a:t>
            </a:r>
            <a:endParaRPr b="0" lang="en-US" sz="2400" spc="-1" strike="noStrike">
              <a:solidFill>
                <a:srgbClr val="000000"/>
              </a:solidFill>
              <a:latin typeface="Arial"/>
            </a:endParaRPr>
          </a:p>
        </p:txBody>
      </p:sp>
      <p:sp>
        <p:nvSpPr>
          <p:cNvPr id="178" name="CustomShape 2"/>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https://blog.octo.com/en/edge-computing-learn-to-delegate/</a:t>
            </a:r>
            <a:endParaRPr b="0" lang="en-US" sz="900" spc="-1" strike="noStrike">
              <a:solidFill>
                <a:srgbClr val="000000"/>
              </a:solidFill>
              <a:latin typeface="Arial"/>
            </a:endParaRPr>
          </a:p>
        </p:txBody>
      </p:sp>
      <p:pic>
        <p:nvPicPr>
          <p:cNvPr id="179" name="" descr=""/>
          <p:cNvPicPr/>
          <p:nvPr/>
        </p:nvPicPr>
        <p:blipFill>
          <a:blip r:embed="rId1"/>
          <a:stretch/>
        </p:blipFill>
        <p:spPr>
          <a:xfrm>
            <a:off x="747360" y="1041480"/>
            <a:ext cx="9828000" cy="5128920"/>
          </a:xfrm>
          <a:prstGeom prst="rect">
            <a:avLst/>
          </a:prstGeom>
          <a:ln w="0">
            <a:noFill/>
          </a:ln>
        </p:spPr>
      </p:pic>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Amazon Lambda – Serverless Computing</a:t>
            </a:r>
            <a:endParaRPr b="0" lang="en-US" sz="2400" spc="-1" strike="noStrike">
              <a:solidFill>
                <a:srgbClr val="000000"/>
              </a:solidFill>
              <a:latin typeface="Arial"/>
            </a:endParaRPr>
          </a:p>
        </p:txBody>
      </p:sp>
      <p:sp>
        <p:nvSpPr>
          <p:cNvPr id="181"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Event-driven (PUT to S3, API Call, etc.), serverless compute service that lets you run code without provisioning or managing servers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Allows for automated back-end provision services triggered by custom HTTP requests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Spin down services when not in use</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Difference to AWS EC2 instances?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EC2 is priced by the hour but metered by the second</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Lambda is metered by rounding up to the nearest millisecond with no minimum execution time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182" name="CustomShape 3"/>
          <p:cNvSpPr/>
          <p:nvPr/>
        </p:nvSpPr>
        <p:spPr>
          <a:xfrm>
            <a:off x="9950040" y="90756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Amazon Lambda@Edge</a:t>
            </a:r>
            <a:endParaRPr b="0" lang="en-US" sz="2400" spc="-1" strike="noStrike">
              <a:solidFill>
                <a:srgbClr val="000000"/>
              </a:solidFill>
              <a:latin typeface="Arial"/>
            </a:endParaRPr>
          </a:p>
        </p:txBody>
      </p:sp>
      <p:sp>
        <p:nvSpPr>
          <p:cNvPr id="184"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Extension of AWS Lambda</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Execution of the AWS Lambda Code in AWS Edge Locations (entry points into the AWS ecosystem, e.g. CloudFront).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Difference between Lambda and Lambda@Edge?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Lambda are regional services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Lambda@Edge is a global service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Lambda@Edge allows you to execute the logic across multiple location</a:t>
            </a:r>
            <a:endParaRPr b="0" lang="en-US" sz="1800" spc="-1" strike="noStrike">
              <a:solidFill>
                <a:srgbClr val="000000"/>
              </a:solidFill>
              <a:latin typeface="Arial"/>
            </a:endParaRPr>
          </a:p>
        </p:txBody>
      </p:sp>
      <p:sp>
        <p:nvSpPr>
          <p:cNvPr id="185" name="CustomShape 3"/>
          <p:cNvSpPr/>
          <p:nvPr/>
        </p:nvSpPr>
        <p:spPr>
          <a:xfrm>
            <a:off x="9950040" y="90756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Amazon Greengrass</a:t>
            </a:r>
            <a:endParaRPr b="0" lang="en-US" sz="2400" spc="-1" strike="noStrike">
              <a:solidFill>
                <a:srgbClr val="000000"/>
              </a:solidFill>
              <a:latin typeface="Arial"/>
            </a:endParaRPr>
          </a:p>
        </p:txBody>
      </p:sp>
      <p:sp>
        <p:nvSpPr>
          <p:cNvPr id="187"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IoT open source edge runtime and cloud service that helps you build, deploy, and manage device software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Enables AWS Cloud functions to be transferred to local devices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Capture and analyze data/events close to the source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Create AWS Lambda (serverless code) functions in the cloud and then deploy them to devices to run applications locally</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Pro: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Fast and direct event processing</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Works offline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Simplifies IoT development and reduces costs (BUT you still have to pay!)</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188" name="CustomShape 3"/>
          <p:cNvSpPr/>
          <p:nvPr/>
        </p:nvSpPr>
        <p:spPr>
          <a:xfrm>
            <a:off x="9950040" y="90756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AWS Snowcone | Snowball Edge | Snowmobile</a:t>
            </a:r>
            <a:endParaRPr b="0" lang="en-US" sz="2400" spc="-1" strike="noStrike">
              <a:solidFill>
                <a:srgbClr val="000000"/>
              </a:solidFill>
              <a:latin typeface="Arial"/>
            </a:endParaRPr>
          </a:p>
        </p:txBody>
      </p:sp>
      <p:sp>
        <p:nvSpPr>
          <p:cNvPr id="190" name="CustomShape 2"/>
          <p:cNvSpPr/>
          <p:nvPr/>
        </p:nvSpPr>
        <p:spPr>
          <a:xfrm>
            <a:off x="335520" y="659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https://aws.amazon.com/snow/#Feature_comparison</a:t>
            </a:r>
            <a:endParaRPr b="0" lang="en-US" sz="900" spc="-1" strike="noStrike">
              <a:solidFill>
                <a:srgbClr val="000000"/>
              </a:solidFill>
              <a:latin typeface="Arial"/>
            </a:endParaRPr>
          </a:p>
        </p:txBody>
      </p:sp>
      <p:graphicFrame>
        <p:nvGraphicFramePr>
          <p:cNvPr id="191" name="Table 3"/>
          <p:cNvGraphicFramePr/>
          <p:nvPr/>
        </p:nvGraphicFramePr>
        <p:xfrm>
          <a:off x="402480" y="1263240"/>
          <a:ext cx="10927080" cy="5343120"/>
        </p:xfrm>
        <a:graphic>
          <a:graphicData uri="http://schemas.openxmlformats.org/drawingml/2006/table">
            <a:tbl>
              <a:tblPr/>
              <a:tblGrid>
                <a:gridCol w="1863720"/>
                <a:gridCol w="3178080"/>
                <a:gridCol w="2286000"/>
                <a:gridCol w="2275920"/>
                <a:gridCol w="1323720"/>
              </a:tblGrid>
              <a:tr h="426600">
                <a:tc>
                  <a:txBody>
                    <a:bodyPr lIns="90000" rIns="90000" anchor="t">
                      <a:noAutofit/>
                    </a:bodyPr>
                    <a:p>
                      <a:endParaRPr b="0" lang="en-GB"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100" spc="-1" strike="noStrike">
                          <a:solidFill>
                            <a:srgbClr val="000000"/>
                          </a:solidFill>
                          <a:latin typeface="DejaVu Sans"/>
                        </a:rPr>
                        <a:t>AWS Snowcone</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100" spc="-1" strike="noStrike">
                          <a:solidFill>
                            <a:srgbClr val="000000"/>
                          </a:solidFill>
                          <a:latin typeface="DejaVu Sans"/>
                        </a:rPr>
                        <a:t>AWS Snowball Edge Storage Optimized</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100" spc="-1" strike="noStrike">
                          <a:solidFill>
                            <a:srgbClr val="000000"/>
                          </a:solidFill>
                          <a:latin typeface="DejaVu Sans"/>
                        </a:rPr>
                        <a:t>AWS Snowball Edge Compute Optimized</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100" spc="-1" strike="noStrike">
                          <a:solidFill>
                            <a:srgbClr val="000000"/>
                          </a:solidFill>
                          <a:latin typeface="DejaVu Sans"/>
                        </a:rPr>
                        <a:t>AWS Snowmobile</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426600">
                <a:tc>
                  <a:txBody>
                    <a:bodyPr lIns="90000" rIns="90000" anchor="t">
                      <a:noAutofit/>
                    </a:bodyPr>
                    <a:p>
                      <a:pPr>
                        <a:lnSpc>
                          <a:spcPct val="100000"/>
                        </a:lnSpc>
                      </a:pPr>
                      <a:r>
                        <a:rPr b="1" lang="en-US" sz="1100" spc="-1" strike="noStrike">
                          <a:solidFill>
                            <a:srgbClr val="000000"/>
                          </a:solidFill>
                          <a:latin typeface="DejaVu Sans"/>
                        </a:rPr>
                        <a:t>Usage Scenario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Edge computing, Data transfer, Edge storage</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Data transfer, Edge storage</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Edge computing, Data transfer</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Data transfer</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9200">
                <a:tc>
                  <a:txBody>
                    <a:bodyPr lIns="90000" rIns="90000" anchor="t">
                      <a:noAutofit/>
                    </a:bodyPr>
                    <a:p>
                      <a:pPr>
                        <a:lnSpc>
                          <a:spcPct val="100000"/>
                        </a:lnSpc>
                      </a:pPr>
                      <a:r>
                        <a:rPr b="1" lang="en-US" sz="1100" spc="-1" strike="noStrike">
                          <a:solidFill>
                            <a:srgbClr val="000000"/>
                          </a:solidFill>
                          <a:latin typeface="DejaVu Sans"/>
                        </a:rPr>
                        <a:t>Usable HDD Storage</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8 TB</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80 TB</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42 TB</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100 PB</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9200">
                <a:tc>
                  <a:txBody>
                    <a:bodyPr lIns="90000" rIns="90000" anchor="t">
                      <a:noAutofit/>
                    </a:bodyPr>
                    <a:p>
                      <a:pPr>
                        <a:lnSpc>
                          <a:spcPct val="100000"/>
                        </a:lnSpc>
                      </a:pPr>
                      <a:r>
                        <a:rPr b="1" lang="en-US" sz="1100" spc="-1" strike="noStrike">
                          <a:solidFill>
                            <a:srgbClr val="000000"/>
                          </a:solidFill>
                          <a:latin typeface="DejaVu Sans"/>
                        </a:rPr>
                        <a:t>Usable SDD Storage</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1 TB</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7.68 TB</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9200">
                <a:tc>
                  <a:txBody>
                    <a:bodyPr lIns="90000" rIns="90000" anchor="t">
                      <a:noAutofit/>
                    </a:bodyPr>
                    <a:p>
                      <a:pPr>
                        <a:lnSpc>
                          <a:spcPct val="100000"/>
                        </a:lnSpc>
                      </a:pPr>
                      <a:r>
                        <a:rPr b="1" lang="en-US" sz="1100" spc="-1" strike="noStrike">
                          <a:solidFill>
                            <a:srgbClr val="000000"/>
                          </a:solidFill>
                          <a:latin typeface="DejaVu Sans"/>
                        </a:rPr>
                        <a:t>Usable vCPUs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2 vCPUs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40 vCPUs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52 vCPUs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N/A</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9200">
                <a:tc>
                  <a:txBody>
                    <a:bodyPr lIns="90000" rIns="90000" anchor="t">
                      <a:noAutofit/>
                    </a:bodyPr>
                    <a:p>
                      <a:pPr>
                        <a:lnSpc>
                          <a:spcPct val="100000"/>
                        </a:lnSpc>
                      </a:pPr>
                      <a:r>
                        <a:rPr b="1" lang="en-US" sz="1100" spc="-1" strike="noStrike">
                          <a:solidFill>
                            <a:srgbClr val="000000"/>
                          </a:solidFill>
                          <a:latin typeface="DejaVu Sans"/>
                        </a:rPr>
                        <a:t>Usable Memory</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4 GB</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80 GB</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208 GB</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N/A</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9200">
                <a:tc>
                  <a:txBody>
                    <a:bodyPr lIns="90000" rIns="90000" anchor="t">
                      <a:noAutofit/>
                    </a:bodyPr>
                    <a:p>
                      <a:pPr>
                        <a:lnSpc>
                          <a:spcPct val="100000"/>
                        </a:lnSpc>
                      </a:pPr>
                      <a:r>
                        <a:rPr b="1" lang="en-US" sz="1100" spc="-1" strike="noStrike">
                          <a:solidFill>
                            <a:srgbClr val="000000"/>
                          </a:solidFill>
                          <a:latin typeface="DejaVu Sans"/>
                        </a:rPr>
                        <a:t>GPU</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Nvidia V100 (Optional)</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26600">
                <a:tc>
                  <a:txBody>
                    <a:bodyPr lIns="90000" rIns="90000" anchor="t">
                      <a:noAutofit/>
                    </a:bodyPr>
                    <a:p>
                      <a:pPr>
                        <a:lnSpc>
                          <a:spcPct val="100000"/>
                        </a:lnSpc>
                      </a:pPr>
                      <a:r>
                        <a:rPr b="1" lang="en-US" sz="1100" spc="-1" strike="noStrike">
                          <a:solidFill>
                            <a:srgbClr val="000000"/>
                          </a:solidFill>
                          <a:latin typeface="DejaVu Sans"/>
                        </a:rPr>
                        <a:t>Onboard Computing Options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AWS IoT Greengrass Amazon EC2 AMIs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AWS IoT Greengrass Amazon EC2 AMIs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AWS IoT Greengrass Amazon EC2 AMIs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N/A</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9200">
                <a:tc>
                  <a:txBody>
                    <a:bodyPr lIns="90000" rIns="90000" anchor="t">
                      <a:noAutofit/>
                    </a:bodyPr>
                    <a:p>
                      <a:pPr>
                        <a:lnSpc>
                          <a:spcPct val="100000"/>
                        </a:lnSpc>
                      </a:pPr>
                      <a:r>
                        <a:rPr b="1" lang="en-US" sz="1100" spc="-1" strike="noStrike">
                          <a:solidFill>
                            <a:srgbClr val="000000"/>
                          </a:solidFill>
                          <a:latin typeface="DejaVu Sans"/>
                        </a:rPr>
                        <a:t>DataSync</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Yes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9200">
                <a:tc>
                  <a:txBody>
                    <a:bodyPr lIns="90000" rIns="90000" anchor="t">
                      <a:noAutofit/>
                    </a:bodyPr>
                    <a:p>
                      <a:pPr>
                        <a:lnSpc>
                          <a:spcPct val="100000"/>
                        </a:lnSpc>
                      </a:pPr>
                      <a:r>
                        <a:rPr b="1" lang="en-US" sz="1100" spc="-1" strike="noStrike">
                          <a:solidFill>
                            <a:srgbClr val="000000"/>
                          </a:solidFill>
                          <a:latin typeface="DejaVu Sans"/>
                        </a:rPr>
                        <a:t>Transfers via S3 API</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Yes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Yes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9200">
                <a:tc>
                  <a:txBody>
                    <a:bodyPr lIns="90000" rIns="90000" anchor="t">
                      <a:noAutofit/>
                    </a:bodyPr>
                    <a:p>
                      <a:pPr>
                        <a:lnSpc>
                          <a:spcPct val="100000"/>
                        </a:lnSpc>
                      </a:pPr>
                      <a:r>
                        <a:rPr b="1" lang="en-US" sz="1100" spc="-1" strike="noStrike">
                          <a:solidFill>
                            <a:srgbClr val="000000"/>
                          </a:solidFill>
                          <a:latin typeface="DejaVu Sans"/>
                        </a:rPr>
                        <a:t>Device Size</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9 in x 6 in x 3 in</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28.3 in x 10.6 in x 15.5 in</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28.3 in x 10.6 in x 15.5 in</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N/A</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9200">
                <a:tc>
                  <a:txBody>
                    <a:bodyPr lIns="90000" rIns="90000" anchor="t">
                      <a:noAutofit/>
                    </a:bodyPr>
                    <a:p>
                      <a:pPr>
                        <a:lnSpc>
                          <a:spcPct val="100000"/>
                        </a:lnSpc>
                      </a:pPr>
                      <a:r>
                        <a:rPr b="1" lang="en-US" sz="1100" spc="-1" strike="noStrike">
                          <a:solidFill>
                            <a:srgbClr val="000000"/>
                          </a:solidFill>
                          <a:latin typeface="DejaVu Sans"/>
                        </a:rPr>
                        <a:t>Device Weight</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2.1 kg</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22.3 kg</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22.3 kg</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N/A</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9200">
                <a:tc>
                  <a:txBody>
                    <a:bodyPr lIns="90000" rIns="90000" anchor="t">
                      <a:noAutofit/>
                    </a:bodyPr>
                    <a:p>
                      <a:pPr>
                        <a:lnSpc>
                          <a:spcPct val="100000"/>
                        </a:lnSpc>
                      </a:pPr>
                      <a:r>
                        <a:rPr b="1" lang="en-US" sz="1100" spc="-1" strike="noStrike">
                          <a:solidFill>
                            <a:srgbClr val="000000"/>
                          </a:solidFill>
                          <a:latin typeface="DejaVu Sans"/>
                        </a:rPr>
                        <a:t>Encryption</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256-Bit</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256-Bit</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256-Bit</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256-Bit</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9200">
                <a:tc>
                  <a:txBody>
                    <a:bodyPr lIns="90000" rIns="90000" anchor="t">
                      <a:noAutofit/>
                    </a:bodyPr>
                    <a:p>
                      <a:pPr>
                        <a:lnSpc>
                          <a:spcPct val="100000"/>
                        </a:lnSpc>
                      </a:pPr>
                      <a:r>
                        <a:rPr b="1" lang="en-US" sz="1100" spc="-1" strike="noStrike">
                          <a:solidFill>
                            <a:srgbClr val="000000"/>
                          </a:solidFill>
                          <a:latin typeface="DejaVu Sans"/>
                        </a:rPr>
                        <a:t>Portability</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Battery-Based operation</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9200">
                <a:tc>
                  <a:txBody>
                    <a:bodyPr lIns="90000" rIns="90000" anchor="t">
                      <a:noAutofit/>
                    </a:bodyPr>
                    <a:p>
                      <a:pPr>
                        <a:lnSpc>
                          <a:spcPct val="100000"/>
                        </a:lnSpc>
                      </a:pPr>
                      <a:r>
                        <a:rPr b="1" lang="en-US" sz="1100" spc="-1" strike="noStrike">
                          <a:solidFill>
                            <a:srgbClr val="000000"/>
                          </a:solidFill>
                          <a:latin typeface="DejaVu Sans"/>
                        </a:rPr>
                        <a:t>Wireless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Wi-Fi</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9200">
                <a:tc>
                  <a:txBody>
                    <a:bodyPr lIns="90000" rIns="90000" anchor="t">
                      <a:noAutofit/>
                    </a:bodyPr>
                    <a:p>
                      <a:pPr>
                        <a:lnSpc>
                          <a:spcPct val="100000"/>
                        </a:lnSpc>
                      </a:pPr>
                      <a:r>
                        <a:rPr b="1" lang="en-US" sz="1100" spc="-1" strike="noStrike">
                          <a:solidFill>
                            <a:srgbClr val="000000"/>
                          </a:solidFill>
                          <a:latin typeface="DejaVu Sans"/>
                        </a:rPr>
                        <a:t>Storage Clustering</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Yes, 5-10 nodes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Yes, 5-10 nodes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N/A</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9200">
                <a:tc>
                  <a:txBody>
                    <a:bodyPr lIns="90000" rIns="90000" anchor="t">
                      <a:noAutofit/>
                    </a:bodyPr>
                    <a:p>
                      <a:pPr>
                        <a:lnSpc>
                          <a:spcPct val="100000"/>
                        </a:lnSpc>
                      </a:pPr>
                      <a:r>
                        <a:rPr b="1" lang="en-US" sz="1100" spc="-1" strike="noStrike">
                          <a:solidFill>
                            <a:srgbClr val="000000"/>
                          </a:solidFill>
                          <a:latin typeface="DejaVu Sans"/>
                        </a:rPr>
                        <a:t>HIPAA Compliant</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Yes, eligible</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Yes, eligible</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Yes, eligible</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nSpc>
                          <a:spcPct val="100000"/>
                        </a:lnSpc>
                      </a:pPr>
                      <a:r>
                        <a:rPr b="0" lang="en-US" sz="1100" spc="-1" strike="noStrike">
                          <a:solidFill>
                            <a:srgbClr val="000000"/>
                          </a:solidFill>
                          <a:latin typeface="DejaVu Sans"/>
                        </a:rPr>
                        <a:t>No</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26600">
                <a:tc>
                  <a:txBody>
                    <a:bodyPr lIns="90000" rIns="90000" anchor="t">
                      <a:noAutofit/>
                    </a:bodyPr>
                    <a:p>
                      <a:pPr>
                        <a:lnSpc>
                          <a:spcPct val="100000"/>
                        </a:lnSpc>
                      </a:pPr>
                      <a:r>
                        <a:rPr b="1" lang="en-US" sz="1100" spc="-1" strike="noStrike">
                          <a:solidFill>
                            <a:srgbClr val="000000"/>
                          </a:solidFill>
                          <a:latin typeface="DejaVu Sans"/>
                        </a:rPr>
                        <a:t>Typical Job Lifetime</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Offline or online data transfer: days-weeks</a:t>
                      </a:r>
                      <a:endParaRPr b="0" lang="en-US" sz="1100" spc="-1" strike="noStrike">
                        <a:solidFill>
                          <a:srgbClr val="000000"/>
                        </a:solidFill>
                        <a:latin typeface="Arial"/>
                      </a:endParaRPr>
                    </a:p>
                    <a:p>
                      <a:pPr>
                        <a:lnSpc>
                          <a:spcPct val="100000"/>
                        </a:lnSpc>
                      </a:pPr>
                      <a:r>
                        <a:rPr b="0" lang="en-US" sz="1100" spc="-1" strike="noStrike">
                          <a:solidFill>
                            <a:srgbClr val="000000"/>
                          </a:solidFill>
                          <a:latin typeface="DejaVu Sans"/>
                        </a:rPr>
                        <a:t>Edge compute: weeks - years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Offline data transfer: days-weeks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Edge compute: weeks-years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nSpc>
                          <a:spcPct val="100000"/>
                        </a:lnSpc>
                      </a:pPr>
                      <a:r>
                        <a:rPr b="0" lang="en-US" sz="1100" spc="-1" strike="noStrike">
                          <a:solidFill>
                            <a:srgbClr val="000000"/>
                          </a:solidFill>
                          <a:latin typeface="DejaVu Sans"/>
                        </a:rPr>
                        <a:t>Data-Migration: months</a:t>
                      </a:r>
                      <a:endParaRPr b="0" lang="en-US" sz="11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Big Data</a:t>
            </a:r>
            <a:endParaRPr b="0" lang="en-US" sz="3000" spc="-1" strike="noStrike">
              <a:solidFill>
                <a:srgbClr val="000000"/>
              </a:solidFill>
              <a:latin typeface="Arial"/>
            </a:endParaRPr>
          </a:p>
        </p:txBody>
      </p:sp>
      <p:sp>
        <p:nvSpPr>
          <p:cNvPr id="193" name="CustomShape 2"/>
          <p:cNvSpPr/>
          <p:nvPr/>
        </p:nvSpPr>
        <p:spPr>
          <a:xfrm>
            <a:off x="335520" y="2906640"/>
            <a:ext cx="10748160" cy="149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Big Data</a:t>
            </a:r>
            <a:endParaRPr b="0" lang="en-US" sz="2400" spc="-1" strike="noStrike">
              <a:solidFill>
                <a:srgbClr val="000000"/>
              </a:solidFill>
              <a:latin typeface="Arial"/>
            </a:endParaRPr>
          </a:p>
        </p:txBody>
      </p:sp>
      <p:sp>
        <p:nvSpPr>
          <p:cNvPr id="195" name="CustomShape 2"/>
          <p:cNvSpPr/>
          <p:nvPr/>
        </p:nvSpPr>
        <p:spPr>
          <a:xfrm>
            <a:off x="335520" y="1268280"/>
            <a:ext cx="10748160" cy="5035680"/>
          </a:xfrm>
          <a:prstGeom prst="rect">
            <a:avLst/>
          </a:prstGeom>
          <a:noFill/>
          <a:ln w="0">
            <a:no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More data ≠ More knowledge</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More is not always better!</a:t>
            </a:r>
            <a:endParaRPr b="0" lang="en-US" sz="1800" spc="-1" strike="noStrike">
              <a:solidFill>
                <a:srgbClr val="000000"/>
              </a:solidFill>
              <a:latin typeface="Arial"/>
            </a:endParaRPr>
          </a:p>
        </p:txBody>
      </p:sp>
      <p:sp>
        <p:nvSpPr>
          <p:cNvPr id="196" name="CustomShape 3"/>
          <p:cNvSpPr/>
          <p:nvPr/>
        </p:nvSpPr>
        <p:spPr>
          <a:xfrm>
            <a:off x="335520" y="2859120"/>
            <a:ext cx="10579680" cy="1878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Clouds</a:t>
            </a:r>
            <a:endParaRPr b="0" lang="en-US" sz="3000" spc="-1" strike="noStrike">
              <a:solidFill>
                <a:srgbClr val="000000"/>
              </a:solidFill>
              <a:latin typeface="Arial"/>
            </a:endParaRPr>
          </a:p>
        </p:txBody>
      </p:sp>
      <p:sp>
        <p:nvSpPr>
          <p:cNvPr id="76" name="CustomShape 2"/>
          <p:cNvSpPr/>
          <p:nvPr/>
        </p:nvSpPr>
        <p:spPr>
          <a:xfrm>
            <a:off x="335520" y="2906640"/>
            <a:ext cx="10748160" cy="149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BigData – Definition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198" name="CustomShape 2"/>
          <p:cNvSpPr/>
          <p:nvPr/>
        </p:nvSpPr>
        <p:spPr>
          <a:xfrm>
            <a:off x="335520" y="2736720"/>
            <a:ext cx="10579680" cy="908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BigData represents the information assets characterized by such a high volume, velocity and variety to require specific technology and analytical methods for its transformation into value”</a:t>
            </a:r>
            <a:endParaRPr b="0" lang="en-US" sz="1800" spc="-1" strike="noStrike">
              <a:solidFill>
                <a:srgbClr val="000000"/>
              </a:solidFill>
              <a:latin typeface="Arial"/>
            </a:endParaRPr>
          </a:p>
        </p:txBody>
      </p:sp>
      <p:sp>
        <p:nvSpPr>
          <p:cNvPr id="199" name="CustomShape 3"/>
          <p:cNvSpPr/>
          <p:nvPr/>
        </p:nvSpPr>
        <p:spPr>
          <a:xfrm>
            <a:off x="263520" y="6411600"/>
            <a:ext cx="101044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De Mauro, Andrea, Marco Greco, and Michele Grimaldi. "What is big data? A consensual definition and a review of key research topics." In AIP conference proceedings, vol. 1644, no. 1, pp. 97-104. American Institute of Physics, 2015.</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BigData – Definition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201" name="CustomShape 2"/>
          <p:cNvSpPr/>
          <p:nvPr/>
        </p:nvSpPr>
        <p:spPr>
          <a:xfrm>
            <a:off x="335520" y="1268640"/>
            <a:ext cx="10748160" cy="3985200"/>
          </a:xfrm>
          <a:prstGeom prst="rect">
            <a:avLst/>
          </a:prstGeom>
          <a:noFill/>
          <a:ln w="0">
            <a:solidFill>
              <a:srgbClr val="ffffff"/>
            </a:solidFill>
          </a:ln>
        </p:spPr>
        <p:style>
          <a:lnRef idx="0"/>
          <a:fillRef idx="0"/>
          <a:effectRef idx="0"/>
          <a:fontRef idx="minor"/>
        </p:style>
        <p:txBody>
          <a:bodyPr lIns="90000" rIns="90000" tIns="45000" bIns="45000" anchor="b">
            <a:noAutofit/>
          </a:bodyPr>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Large and complex data sets that are so massive that classic data processing software cannot manage them, but whose information value offers new solutions for existing business problems.</a:t>
            </a:r>
            <a:endParaRPr b="0" lang="en-US" sz="1800" spc="-1" strike="noStrike">
              <a:solidFill>
                <a:srgbClr val="000000"/>
              </a:solidFill>
              <a:latin typeface="Arial"/>
            </a:endParaRPr>
          </a:p>
        </p:txBody>
      </p:sp>
      <p:sp>
        <p:nvSpPr>
          <p:cNvPr id="202" name="CustomShape 3"/>
          <p:cNvSpPr/>
          <p:nvPr/>
        </p:nvSpPr>
        <p:spPr>
          <a:xfrm>
            <a:off x="263520" y="6411600"/>
            <a:ext cx="1010448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De Mauro, Andrea, Marco Greco, and Michele Grimaldi. "What is big data? A consensual definition and a review of key research topics." In AIP conference proceedings, vol. 1644, no. 1, pp. 97-104. American Institute of Physics, 2015.</a:t>
            </a:r>
            <a:endParaRPr b="0" lang="en-US" sz="900" spc="-1" strike="noStrike">
              <a:solidFill>
                <a:srgbClr val="000000"/>
              </a:solidFill>
              <a:latin typeface="Arial"/>
            </a:endParaRPr>
          </a:p>
        </p:txBody>
      </p:sp>
      <p:sp>
        <p:nvSpPr>
          <p:cNvPr id="203" name="CustomShape 4"/>
          <p:cNvSpPr/>
          <p:nvPr/>
        </p:nvSpPr>
        <p:spPr>
          <a:xfrm>
            <a:off x="335520" y="2736720"/>
            <a:ext cx="10579680" cy="90828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BigData represents the information assets characterized by such a high volume, velocity and variety to require specific technology and analytical methods for its transformation into value”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BigData – 4 V’s</a:t>
            </a:r>
            <a:endParaRPr b="0" lang="en-US" sz="2400" spc="-1" strike="noStrike">
              <a:solidFill>
                <a:srgbClr val="000000"/>
              </a:solidFill>
              <a:latin typeface="Arial"/>
            </a:endParaRPr>
          </a:p>
        </p:txBody>
      </p:sp>
      <p:sp>
        <p:nvSpPr>
          <p:cNvPr id="205"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457560">
              <a:lnSpc>
                <a:spcPct val="100000"/>
              </a:lnSpc>
              <a:spcBef>
                <a:spcPts val="360"/>
              </a:spcBef>
            </a:pPr>
            <a:r>
              <a:rPr b="1" lang="en-US" sz="1800" spc="-1" strike="noStrike">
                <a:solidFill>
                  <a:srgbClr val="ffffff"/>
                </a:solidFill>
                <a:latin typeface="DejaVu Sans"/>
                <a:ea typeface="DejaVu Sans"/>
              </a:rPr>
              <a:t>V</a:t>
            </a:r>
            <a:r>
              <a:rPr b="0" lang="en-US" sz="1800" spc="-1" strike="noStrike">
                <a:solidFill>
                  <a:srgbClr val="ffffff"/>
                </a:solidFill>
                <a:latin typeface="DejaVu Sans"/>
                <a:ea typeface="DejaVu Sans"/>
              </a:rPr>
              <a:t>elocity</a:t>
            </a:r>
            <a:endParaRPr b="0" lang="en-US" sz="1800" spc="-1" strike="noStrike">
              <a:solidFill>
                <a:srgbClr val="000000"/>
              </a:solidFill>
              <a:latin typeface="Arial"/>
            </a:endParaRPr>
          </a:p>
          <a:p>
            <a:pPr marL="457560">
              <a:lnSpc>
                <a:spcPct val="100000"/>
              </a:lnSpc>
              <a:spcBef>
                <a:spcPts val="360"/>
              </a:spcBef>
            </a:pPr>
            <a:r>
              <a:rPr b="1" lang="en-US" sz="1800" spc="-1" strike="noStrike">
                <a:solidFill>
                  <a:srgbClr val="ffffff"/>
                </a:solidFill>
                <a:latin typeface="DejaVu Sans"/>
                <a:ea typeface="DejaVu Sans"/>
              </a:rPr>
              <a:t>V</a:t>
            </a:r>
            <a:r>
              <a:rPr b="0" lang="en-US" sz="1800" spc="-1" strike="noStrike">
                <a:solidFill>
                  <a:srgbClr val="ffffff"/>
                </a:solidFill>
                <a:latin typeface="DejaVu Sans"/>
                <a:ea typeface="DejaVu Sans"/>
              </a:rPr>
              <a:t>ariety</a:t>
            </a:r>
            <a:endParaRPr b="0" lang="en-US" sz="1800" spc="-1" strike="noStrike">
              <a:solidFill>
                <a:srgbClr val="000000"/>
              </a:solidFill>
              <a:latin typeface="Arial"/>
            </a:endParaRPr>
          </a:p>
          <a:p>
            <a:pPr marL="457560">
              <a:lnSpc>
                <a:spcPct val="100000"/>
              </a:lnSpc>
              <a:spcBef>
                <a:spcPts val="360"/>
              </a:spcBef>
            </a:pPr>
            <a:r>
              <a:rPr b="1" lang="en-US" sz="1800" spc="-1" strike="noStrike">
                <a:solidFill>
                  <a:srgbClr val="ffffff"/>
                </a:solidFill>
                <a:latin typeface="DejaVu Sans"/>
                <a:ea typeface="DejaVu Sans"/>
              </a:rPr>
              <a:t>V</a:t>
            </a:r>
            <a:r>
              <a:rPr b="0" lang="en-US" sz="1800" spc="-1" strike="noStrike">
                <a:solidFill>
                  <a:srgbClr val="ffffff"/>
                </a:solidFill>
                <a:latin typeface="DejaVu Sans"/>
                <a:ea typeface="DejaVu Sans"/>
              </a:rPr>
              <a:t>eracity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BigData – 4 V’s</a:t>
            </a:r>
            <a:endParaRPr b="0" lang="en-US" sz="2400" spc="-1" strike="noStrike">
              <a:solidFill>
                <a:srgbClr val="000000"/>
              </a:solidFill>
              <a:latin typeface="Arial"/>
            </a:endParaRPr>
          </a:p>
        </p:txBody>
      </p:sp>
      <p:sp>
        <p:nvSpPr>
          <p:cNvPr id="207"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lvl="1" marL="652320" indent="-1926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V</a:t>
            </a:r>
            <a:r>
              <a:rPr b="0" lang="en-US" sz="1800" spc="-1" strike="noStrike">
                <a:solidFill>
                  <a:srgbClr val="000000"/>
                </a:solidFill>
                <a:latin typeface="DejaVu Sans"/>
                <a:ea typeface="DejaVu Sans"/>
              </a:rPr>
              <a:t>olume</a:t>
            </a:r>
            <a:endParaRPr b="0" lang="en-US" sz="1800" spc="-1" strike="noStrike">
              <a:solidFill>
                <a:srgbClr val="000000"/>
              </a:solidFill>
              <a:latin typeface="Arial"/>
            </a:endParaRPr>
          </a:p>
          <a:p>
            <a:pPr marL="457560">
              <a:lnSpc>
                <a:spcPct val="100000"/>
              </a:lnSpc>
              <a:spcBef>
                <a:spcPts val="360"/>
              </a:spcBef>
            </a:pPr>
            <a:r>
              <a:rPr b="1" lang="en-US" sz="1800" spc="-1" strike="noStrike">
                <a:solidFill>
                  <a:srgbClr val="ffffff"/>
                </a:solidFill>
                <a:latin typeface="DejaVu Sans"/>
                <a:ea typeface="DejaVu Sans"/>
              </a:rPr>
              <a:t>V</a:t>
            </a:r>
            <a:r>
              <a:rPr b="0" lang="en-US" sz="1800" spc="-1" strike="noStrike">
                <a:solidFill>
                  <a:srgbClr val="ffffff"/>
                </a:solidFill>
                <a:latin typeface="DejaVu Sans"/>
                <a:ea typeface="DejaVu Sans"/>
              </a:rPr>
              <a:t>elocity</a:t>
            </a:r>
            <a:endParaRPr b="0" lang="en-US" sz="1800" spc="-1" strike="noStrike">
              <a:solidFill>
                <a:srgbClr val="000000"/>
              </a:solidFill>
              <a:latin typeface="Arial"/>
            </a:endParaRPr>
          </a:p>
          <a:p>
            <a:pPr marL="457560">
              <a:lnSpc>
                <a:spcPct val="100000"/>
              </a:lnSpc>
              <a:spcBef>
                <a:spcPts val="360"/>
              </a:spcBef>
            </a:pPr>
            <a:r>
              <a:rPr b="1" lang="en-US" sz="1800" spc="-1" strike="noStrike">
                <a:solidFill>
                  <a:srgbClr val="ffffff"/>
                </a:solidFill>
                <a:latin typeface="DejaVu Sans"/>
                <a:ea typeface="DejaVu Sans"/>
              </a:rPr>
              <a:t>V</a:t>
            </a:r>
            <a:r>
              <a:rPr b="0" lang="en-US" sz="1800" spc="-1" strike="noStrike">
                <a:solidFill>
                  <a:srgbClr val="ffffff"/>
                </a:solidFill>
                <a:latin typeface="DejaVu Sans"/>
                <a:ea typeface="DejaVu Sans"/>
              </a:rPr>
              <a:t>ariety</a:t>
            </a:r>
            <a:endParaRPr b="0" lang="en-US" sz="1800" spc="-1" strike="noStrike">
              <a:solidFill>
                <a:srgbClr val="000000"/>
              </a:solidFill>
              <a:latin typeface="Arial"/>
            </a:endParaRPr>
          </a:p>
          <a:p>
            <a:pPr marL="457560">
              <a:lnSpc>
                <a:spcPct val="100000"/>
              </a:lnSpc>
              <a:spcBef>
                <a:spcPts val="360"/>
              </a:spcBef>
            </a:pPr>
            <a:r>
              <a:rPr b="1" lang="en-US" sz="1800" spc="-1" strike="noStrike">
                <a:solidFill>
                  <a:srgbClr val="ffffff"/>
                </a:solidFill>
                <a:latin typeface="DejaVu Sans"/>
                <a:ea typeface="DejaVu Sans"/>
              </a:rPr>
              <a:t>V</a:t>
            </a:r>
            <a:r>
              <a:rPr b="0" lang="en-US" sz="1800" spc="-1" strike="noStrike">
                <a:solidFill>
                  <a:srgbClr val="ffffff"/>
                </a:solidFill>
                <a:latin typeface="DejaVu Sans"/>
                <a:ea typeface="DejaVu Sans"/>
              </a:rPr>
              <a:t>eracity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BigData – 4 V’s</a:t>
            </a:r>
            <a:endParaRPr b="0" lang="en-US" sz="2400" spc="-1" strike="noStrike">
              <a:solidFill>
                <a:srgbClr val="000000"/>
              </a:solidFill>
              <a:latin typeface="Arial"/>
            </a:endParaRPr>
          </a:p>
        </p:txBody>
      </p:sp>
      <p:sp>
        <p:nvSpPr>
          <p:cNvPr id="209"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lvl="1" marL="652320" indent="-1926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V</a:t>
            </a:r>
            <a:r>
              <a:rPr b="0" lang="en-US" sz="1800" spc="-1" strike="noStrike">
                <a:solidFill>
                  <a:srgbClr val="000000"/>
                </a:solidFill>
                <a:latin typeface="DejaVu Sans"/>
                <a:ea typeface="DejaVu Sans"/>
              </a:rPr>
              <a:t>olume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V</a:t>
            </a:r>
            <a:r>
              <a:rPr b="0" lang="en-US" sz="1800" spc="-1" strike="noStrike">
                <a:solidFill>
                  <a:srgbClr val="000000"/>
                </a:solidFill>
                <a:latin typeface="DejaVu Sans"/>
                <a:ea typeface="DejaVu Sans"/>
              </a:rPr>
              <a:t>elocity</a:t>
            </a:r>
            <a:endParaRPr b="0" lang="en-US" sz="1800" spc="-1" strike="noStrike">
              <a:solidFill>
                <a:srgbClr val="000000"/>
              </a:solidFill>
              <a:latin typeface="Arial"/>
            </a:endParaRPr>
          </a:p>
          <a:p>
            <a:pPr marL="457560">
              <a:lnSpc>
                <a:spcPct val="100000"/>
              </a:lnSpc>
              <a:spcBef>
                <a:spcPts val="360"/>
              </a:spcBef>
            </a:pPr>
            <a:r>
              <a:rPr b="1" lang="en-US" sz="1800" spc="-1" strike="noStrike">
                <a:solidFill>
                  <a:srgbClr val="ffffff"/>
                </a:solidFill>
                <a:latin typeface="DejaVu Sans"/>
                <a:ea typeface="DejaVu Sans"/>
              </a:rPr>
              <a:t>V</a:t>
            </a:r>
            <a:r>
              <a:rPr b="0" lang="en-US" sz="1800" spc="-1" strike="noStrike">
                <a:solidFill>
                  <a:srgbClr val="ffffff"/>
                </a:solidFill>
                <a:latin typeface="DejaVu Sans"/>
                <a:ea typeface="DejaVu Sans"/>
              </a:rPr>
              <a:t>ariety</a:t>
            </a:r>
            <a:endParaRPr b="0" lang="en-US" sz="1800" spc="-1" strike="noStrike">
              <a:solidFill>
                <a:srgbClr val="000000"/>
              </a:solidFill>
              <a:latin typeface="Arial"/>
            </a:endParaRPr>
          </a:p>
          <a:p>
            <a:pPr marL="457560">
              <a:lnSpc>
                <a:spcPct val="100000"/>
              </a:lnSpc>
              <a:spcBef>
                <a:spcPts val="360"/>
              </a:spcBef>
            </a:pPr>
            <a:r>
              <a:rPr b="1" lang="en-US" sz="1800" spc="-1" strike="noStrike">
                <a:solidFill>
                  <a:srgbClr val="ffffff"/>
                </a:solidFill>
                <a:latin typeface="DejaVu Sans"/>
                <a:ea typeface="DejaVu Sans"/>
              </a:rPr>
              <a:t>V</a:t>
            </a:r>
            <a:r>
              <a:rPr b="0" lang="en-US" sz="1800" spc="-1" strike="noStrike">
                <a:solidFill>
                  <a:srgbClr val="ffffff"/>
                </a:solidFill>
                <a:latin typeface="DejaVu Sans"/>
                <a:ea typeface="DejaVu Sans"/>
              </a:rPr>
              <a:t>eracity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BigData – 4 V’s</a:t>
            </a:r>
            <a:endParaRPr b="0" lang="en-US" sz="2400" spc="-1" strike="noStrike">
              <a:solidFill>
                <a:srgbClr val="000000"/>
              </a:solidFill>
              <a:latin typeface="Arial"/>
            </a:endParaRPr>
          </a:p>
        </p:txBody>
      </p:sp>
      <p:sp>
        <p:nvSpPr>
          <p:cNvPr id="211"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lvl="1" marL="652320" indent="-1926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V</a:t>
            </a:r>
            <a:r>
              <a:rPr b="0" lang="en-US" sz="1800" spc="-1" strike="noStrike">
                <a:solidFill>
                  <a:srgbClr val="000000"/>
                </a:solidFill>
                <a:latin typeface="DejaVu Sans"/>
                <a:ea typeface="DejaVu Sans"/>
              </a:rPr>
              <a:t>olume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V</a:t>
            </a:r>
            <a:r>
              <a:rPr b="0" lang="en-US" sz="1800" spc="-1" strike="noStrike">
                <a:solidFill>
                  <a:srgbClr val="000000"/>
                </a:solidFill>
                <a:latin typeface="DejaVu Sans"/>
                <a:ea typeface="DejaVu Sans"/>
              </a:rPr>
              <a:t>elocity</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V</a:t>
            </a:r>
            <a:r>
              <a:rPr b="0" lang="en-US" sz="1800" spc="-1" strike="noStrike">
                <a:solidFill>
                  <a:srgbClr val="000000"/>
                </a:solidFill>
                <a:latin typeface="DejaVu Sans"/>
                <a:ea typeface="DejaVu Sans"/>
              </a:rPr>
              <a:t>ariety</a:t>
            </a:r>
            <a:endParaRPr b="0" lang="en-US" sz="1800" spc="-1" strike="noStrike">
              <a:solidFill>
                <a:srgbClr val="000000"/>
              </a:solidFill>
              <a:latin typeface="Arial"/>
            </a:endParaRPr>
          </a:p>
          <a:p>
            <a:pPr marL="457560">
              <a:lnSpc>
                <a:spcPct val="100000"/>
              </a:lnSpc>
              <a:spcBef>
                <a:spcPts val="360"/>
              </a:spcBef>
            </a:pPr>
            <a:r>
              <a:rPr b="1" lang="en-US" sz="1800" spc="-1" strike="noStrike">
                <a:solidFill>
                  <a:srgbClr val="ffffff"/>
                </a:solidFill>
                <a:latin typeface="DejaVu Sans"/>
                <a:ea typeface="DejaVu Sans"/>
              </a:rPr>
              <a:t>V</a:t>
            </a:r>
            <a:r>
              <a:rPr b="0" lang="en-US" sz="1800" spc="-1" strike="noStrike">
                <a:solidFill>
                  <a:srgbClr val="ffffff"/>
                </a:solidFill>
                <a:latin typeface="DejaVu Sans"/>
                <a:ea typeface="DejaVu Sans"/>
              </a:rPr>
              <a:t>eracity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BigData – 4 V’s</a:t>
            </a:r>
            <a:endParaRPr b="0" lang="en-US" sz="2400" spc="-1" strike="noStrike">
              <a:solidFill>
                <a:srgbClr val="000000"/>
              </a:solidFill>
              <a:latin typeface="Arial"/>
            </a:endParaRPr>
          </a:p>
        </p:txBody>
      </p:sp>
      <p:sp>
        <p:nvSpPr>
          <p:cNvPr id="213"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lvl="1" marL="652320" indent="-1926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V</a:t>
            </a:r>
            <a:r>
              <a:rPr b="0" lang="en-US" sz="1800" spc="-1" strike="noStrike">
                <a:solidFill>
                  <a:srgbClr val="000000"/>
                </a:solidFill>
                <a:latin typeface="DejaVu Sans"/>
                <a:ea typeface="DejaVu Sans"/>
              </a:rPr>
              <a:t>olume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V</a:t>
            </a:r>
            <a:r>
              <a:rPr b="0" lang="en-US" sz="1800" spc="-1" strike="noStrike">
                <a:solidFill>
                  <a:srgbClr val="000000"/>
                </a:solidFill>
                <a:latin typeface="DejaVu Sans"/>
                <a:ea typeface="DejaVu Sans"/>
              </a:rPr>
              <a:t>elocity</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V</a:t>
            </a:r>
            <a:r>
              <a:rPr b="0" lang="en-US" sz="1800" spc="-1" strike="noStrike">
                <a:solidFill>
                  <a:srgbClr val="000000"/>
                </a:solidFill>
                <a:latin typeface="DejaVu Sans"/>
                <a:ea typeface="DejaVu Sans"/>
              </a:rPr>
              <a:t>ariety</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V</a:t>
            </a:r>
            <a:r>
              <a:rPr b="0" lang="en-US" sz="1800" spc="-1" strike="noStrike">
                <a:solidFill>
                  <a:srgbClr val="000000"/>
                </a:solidFill>
                <a:latin typeface="DejaVu Sans"/>
                <a:ea typeface="DejaVu Sans"/>
              </a:rPr>
              <a:t>eracity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BigData – Volume</a:t>
            </a:r>
            <a:endParaRPr b="0" lang="en-US" sz="2400" spc="-1" strike="noStrike">
              <a:solidFill>
                <a:srgbClr val="000000"/>
              </a:solidFill>
              <a:latin typeface="Arial"/>
            </a:endParaRPr>
          </a:p>
        </p:txBody>
      </p:sp>
      <p:sp>
        <p:nvSpPr>
          <p:cNvPr id="215"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Large amounts of structured and unstructured data</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Various heterogeneous sources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Several TBs up to hundreds of PBs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BigData – Velocity</a:t>
            </a:r>
            <a:endParaRPr b="0" lang="en-US" sz="2400" spc="-1" strike="noStrike">
              <a:solidFill>
                <a:srgbClr val="000000"/>
              </a:solidFill>
              <a:latin typeface="Arial"/>
            </a:endParaRPr>
          </a:p>
        </p:txBody>
      </p:sp>
      <p:sp>
        <p:nvSpPr>
          <p:cNvPr id="217" name="CustomShape 2"/>
          <p:cNvSpPr/>
          <p:nvPr/>
        </p:nvSpPr>
        <p:spPr>
          <a:xfrm>
            <a:off x="335520" y="126828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Rate at which new data is generated</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Speed at with which data is transferred and analyzed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Best case: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Data processing is faster than data generation</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Process data while it is being generated without having to write it into a database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BigData – Velocity</a:t>
            </a:r>
            <a:endParaRPr b="0" lang="en-US" sz="2400" spc="-1" strike="noStrike">
              <a:solidFill>
                <a:srgbClr val="000000"/>
              </a:solidFill>
              <a:latin typeface="Arial"/>
            </a:endParaRPr>
          </a:p>
        </p:txBody>
      </p:sp>
      <p:sp>
        <p:nvSpPr>
          <p:cNvPr id="219"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Rate at which new data is generated</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Speed at with which data is transferred and analyzed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Best case: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Data processing is faster than data generation</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Process data while it is being generated without having to write it into a database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Computing – Definition</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78" name="CustomShape 2"/>
          <p:cNvSpPr/>
          <p:nvPr/>
        </p:nvSpPr>
        <p:spPr>
          <a:xfrm>
            <a:off x="335520" y="1268640"/>
            <a:ext cx="1074816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Cloud computing is a model for enabling ubiquitous, convenient, on-demand network access to a shared pool of configurable computing resources (e.g., networks, servers, storage, applications, and services) that can be rapidly provisioned and released with minimal management effort or service provider interaction.”</a:t>
            </a:r>
            <a:endParaRPr b="0" lang="en-US" sz="1800" spc="-1" strike="noStrike">
              <a:solidFill>
                <a:srgbClr val="000000"/>
              </a:solidFill>
              <a:latin typeface="Arial"/>
            </a:endParaRPr>
          </a:p>
        </p:txBody>
      </p:sp>
      <p:sp>
        <p:nvSpPr>
          <p:cNvPr id="79" name="CustomShape 3"/>
          <p:cNvSpPr/>
          <p:nvPr/>
        </p:nvSpPr>
        <p:spPr>
          <a:xfrm>
            <a:off x="335520" y="2859120"/>
            <a:ext cx="10579680" cy="1878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80" name="CustomShape 4"/>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National Institute of Standards and Technology (NIST), “The NIST Definition of Cloud Computing”, 2011.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BigData – Variety</a:t>
            </a:r>
            <a:endParaRPr b="0" lang="en-US" sz="2400" spc="-1" strike="noStrike">
              <a:solidFill>
                <a:srgbClr val="000000"/>
              </a:solidFill>
              <a:latin typeface="Arial"/>
            </a:endParaRPr>
          </a:p>
        </p:txBody>
      </p:sp>
      <p:sp>
        <p:nvSpPr>
          <p:cNvPr id="221" name="CustomShape 2"/>
          <p:cNvSpPr/>
          <p:nvPr/>
        </p:nvSpPr>
        <p:spPr>
          <a:xfrm>
            <a:off x="335520" y="1267560"/>
            <a:ext cx="10748160" cy="503568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Heterogeneity of data</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Structured vs. unstructured</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Data type and structure partly unknown (text, audio, video, etc.)</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Who generates the data?</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Humans</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Sensors</a:t>
            </a:r>
            <a:endParaRPr b="0" lang="en-US" sz="1800" spc="-1" strike="noStrike">
              <a:solidFill>
                <a:srgbClr val="000000"/>
              </a:solidFill>
              <a:latin typeface="Arial"/>
            </a:endParaRPr>
          </a:p>
          <a:p>
            <a:pPr lvl="1" marL="432000" indent="-2138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Machines</a:t>
            </a:r>
            <a:endParaRPr b="0" lang="en-US" sz="1800" spc="-1" strike="noStrike">
              <a:solidFill>
                <a:srgbClr val="000000"/>
              </a:solidFill>
              <a:latin typeface="Arial"/>
            </a:endParaRPr>
          </a:p>
          <a:p>
            <a:pPr lvl="2" marL="648000" indent="-2138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Hardware</a:t>
            </a:r>
            <a:endParaRPr b="0" lang="en-US" sz="1800" spc="-1" strike="noStrike">
              <a:solidFill>
                <a:srgbClr val="000000"/>
              </a:solidFill>
              <a:latin typeface="Arial"/>
            </a:endParaRPr>
          </a:p>
          <a:p>
            <a:pPr lvl="2" marL="648000" indent="-21384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Software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BigData – Veracity</a:t>
            </a:r>
            <a:endParaRPr b="0" lang="en-US" sz="2400" spc="-1" strike="noStrike">
              <a:solidFill>
                <a:srgbClr val="000000"/>
              </a:solidFill>
              <a:latin typeface="Arial"/>
            </a:endParaRPr>
          </a:p>
        </p:txBody>
      </p:sp>
      <p:sp>
        <p:nvSpPr>
          <p:cNvPr id="223"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How accurate is the collected data → Can I trust it?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Lower quality can be compensated for by higher volume if necessary</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Challenges: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Tweets with spelling mistakes or abbreviations.</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e.g. u→you, thr→there, teh→the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Bias of data (e.g. political).</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Detect and filter noise and abnormalities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Challenges – Data Volumes</a:t>
            </a:r>
            <a:endParaRPr b="0" lang="en-US" sz="2400" spc="-1" strike="noStrike">
              <a:solidFill>
                <a:srgbClr val="000000"/>
              </a:solidFill>
              <a:latin typeface="Arial"/>
            </a:endParaRPr>
          </a:p>
        </p:txBody>
      </p:sp>
      <p:sp>
        <p:nvSpPr>
          <p:cNvPr id="225" name="CustomShape 2"/>
          <p:cNvSpPr/>
          <p:nvPr/>
        </p:nvSpPr>
        <p:spPr>
          <a:xfrm>
            <a:off x="190800" y="6413400"/>
            <a:ext cx="11629440" cy="364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recreated from Heinrich, Stephan – Lucid Motors, „</a:t>
            </a:r>
            <a:r>
              <a:rPr b="0" lang="en-US" sz="900" spc="-1" strike="noStrike">
                <a:solidFill>
                  <a:srgbClr val="a6a6a6"/>
                </a:solidFill>
                <a:latin typeface="Roboto"/>
                <a:ea typeface="Roboto"/>
              </a:rPr>
              <a:t>Flash Memory in the emerging age of autonomy</a:t>
            </a:r>
            <a:r>
              <a:rPr b="0" lang="de-DE" sz="900" spc="-1" strike="noStrike">
                <a:solidFill>
                  <a:srgbClr val="a6a6a6"/>
                </a:solidFill>
                <a:latin typeface="Roboto"/>
                <a:ea typeface="Roboto"/>
              </a:rPr>
              <a:t>“, Flash Memory Summit 2017 – https://www.flashmemorysummit.com/English/Collaterals/Proceedings/2017/20170808_FT12_Heinrich.pdf </a:t>
            </a:r>
            <a:endParaRPr b="0" lang="en-US" sz="900" spc="-1" strike="noStrike">
              <a:solidFill>
                <a:srgbClr val="000000"/>
              </a:solidFill>
              <a:latin typeface="Arial"/>
            </a:endParaRPr>
          </a:p>
        </p:txBody>
      </p:sp>
      <p:pic>
        <p:nvPicPr>
          <p:cNvPr id="226" name="" descr=""/>
          <p:cNvPicPr/>
          <p:nvPr/>
        </p:nvPicPr>
        <p:blipFill>
          <a:blip r:embed="rId1"/>
          <a:stretch/>
        </p:blipFill>
        <p:spPr>
          <a:xfrm>
            <a:off x="5943600" y="2057400"/>
            <a:ext cx="5256000" cy="1562040"/>
          </a:xfrm>
          <a:prstGeom prst="rect">
            <a:avLst/>
          </a:prstGeom>
          <a:ln w="0">
            <a:noFill/>
          </a:ln>
        </p:spPr>
      </p:pic>
      <p:sp>
        <p:nvSpPr>
          <p:cNvPr id="227" name="CustomShape 3"/>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RADAR</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4-6 Sensors:</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0.1 – 15 Mbit/s per Sensor</a:t>
            </a:r>
            <a:endParaRPr b="0" lang="en-US" sz="1800" spc="-1" strike="noStrike">
              <a:solidFill>
                <a:srgbClr val="000000"/>
              </a:solidFill>
              <a:latin typeface="Arial"/>
            </a:endParaRPr>
          </a:p>
          <a:p>
            <a:pPr marL="195120" indent="-192600">
              <a:lnSpc>
                <a:spcPct val="100000"/>
              </a:lnSpc>
              <a:spcBef>
                <a:spcPts val="791"/>
              </a:spcBef>
              <a:buClr>
                <a:srgbClr val="008c4f"/>
              </a:buClr>
              <a:buSzPct val="115000"/>
              <a:buFont typeface="Wingdings" charset="2"/>
              <a:buChar char=""/>
            </a:pPr>
            <a:r>
              <a:rPr b="0" lang="en-US" sz="1800" spc="-1" strike="noStrike">
                <a:solidFill>
                  <a:srgbClr val="000000"/>
                </a:solidFill>
                <a:latin typeface="DejaVu Sans"/>
                <a:ea typeface="DejaVu Sans"/>
              </a:rPr>
              <a:t>LIDAR</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1-5 Sensors: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20 – 100 Mbit/s per Sensor</a:t>
            </a:r>
            <a:endParaRPr b="0" lang="en-US" sz="1800" spc="-1" strike="noStrike">
              <a:solidFill>
                <a:srgbClr val="000000"/>
              </a:solidFill>
              <a:latin typeface="Arial"/>
            </a:endParaRPr>
          </a:p>
          <a:p>
            <a:pPr marL="195120" indent="-192600">
              <a:lnSpc>
                <a:spcPct val="100000"/>
              </a:lnSpc>
              <a:spcBef>
                <a:spcPts val="791"/>
              </a:spcBef>
              <a:buClr>
                <a:srgbClr val="008c4f"/>
              </a:buClr>
              <a:buSzPct val="115000"/>
              <a:buFont typeface="Wingdings" charset="2"/>
              <a:buChar char=""/>
            </a:pPr>
            <a:r>
              <a:rPr b="0" lang="en-US" sz="1800" spc="-1" strike="noStrike">
                <a:solidFill>
                  <a:srgbClr val="000000"/>
                </a:solidFill>
                <a:latin typeface="DejaVu Sans"/>
                <a:ea typeface="DejaVu Sans"/>
              </a:rPr>
              <a:t>CAMERA</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6-12 Sensors: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500 - 3500 Mbit/s per Sensor</a:t>
            </a:r>
            <a:endParaRPr b="0" lang="en-US" sz="1800" spc="-1" strike="noStrike">
              <a:solidFill>
                <a:srgbClr val="000000"/>
              </a:solidFill>
              <a:latin typeface="Arial"/>
            </a:endParaRPr>
          </a:p>
          <a:p>
            <a:pPr marL="195120" indent="-192600">
              <a:lnSpc>
                <a:spcPct val="100000"/>
              </a:lnSpc>
              <a:spcBef>
                <a:spcPts val="791"/>
              </a:spcBef>
              <a:buClr>
                <a:srgbClr val="008c4f"/>
              </a:buClr>
              <a:buSzPct val="115000"/>
              <a:buFont typeface="Wingdings" charset="2"/>
              <a:buChar char=""/>
            </a:pPr>
            <a:r>
              <a:rPr b="0" lang="en-US" sz="1800" spc="-1" strike="noStrike">
                <a:solidFill>
                  <a:srgbClr val="000000"/>
                </a:solidFill>
                <a:latin typeface="DejaVu Sans"/>
                <a:ea typeface="DejaVu Sans"/>
              </a:rPr>
              <a:t>ULTRASONIC</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8-16 Sensors: </a:t>
            </a: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&lt; 0.01 Mbit/s per Sensor</a:t>
            </a:r>
            <a:endParaRPr b="0" lang="en-US" sz="1800" spc="-1" strike="noStrike">
              <a:solidFill>
                <a:srgbClr val="000000"/>
              </a:solidFill>
              <a:latin typeface="Arial"/>
            </a:endParaRPr>
          </a:p>
          <a:p>
            <a:pPr marL="195120" indent="-192600">
              <a:lnSpc>
                <a:spcPct val="100000"/>
              </a:lnSpc>
              <a:spcBef>
                <a:spcPts val="791"/>
              </a:spcBef>
              <a:buClr>
                <a:srgbClr val="008c4f"/>
              </a:buClr>
              <a:buSzPct val="115000"/>
              <a:buFont typeface="Wingdings" charset="2"/>
              <a:buChar char=""/>
            </a:pPr>
            <a:r>
              <a:rPr b="0" lang="en-US" sz="1800" spc="-1" strike="noStrike">
                <a:solidFill>
                  <a:srgbClr val="000000"/>
                </a:solidFill>
                <a:latin typeface="DejaVu Sans"/>
                <a:ea typeface="DejaVu Sans"/>
              </a:rPr>
              <a:t>VEHICLE MOTION, GNSS, IMU</a:t>
            </a:r>
            <a:endParaRPr b="0" lang="en-US" sz="1800" spc="-1" strike="noStrike">
              <a:solidFill>
                <a:srgbClr val="000000"/>
              </a:solidFill>
              <a:latin typeface="Arial"/>
            </a:endParaRPr>
          </a:p>
          <a:p>
            <a:pPr marL="2160000" indent="-215280">
              <a:lnSpc>
                <a:spcPct val="100000"/>
              </a:lnSpc>
              <a:spcBef>
                <a:spcPts val="360"/>
              </a:spcBef>
              <a:buClr>
                <a:srgbClr val="000000"/>
              </a:buClr>
              <a:buSzPct val="45000"/>
              <a:buFont typeface="Wingdings" charset="2"/>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&lt; 0.1 Mbit/s per Sensor</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Total Sensor Bandwidth = 3 Gbit/s (~ 1.4 TB/h) </a:t>
            </a:r>
            <a:r>
              <a:rPr b="1" lang="en-US" sz="1800" spc="-1" strike="noStrike">
                <a:solidFill>
                  <a:srgbClr val="000000"/>
                </a:solidFill>
                <a:latin typeface="DejaVu Sans"/>
                <a:ea typeface="DejaVu Sans"/>
              </a:rPr>
              <a:t>or </a:t>
            </a:r>
            <a:r>
              <a:rPr b="0" lang="en-US" sz="1800" spc="-1" strike="noStrike">
                <a:solidFill>
                  <a:srgbClr val="000000"/>
                </a:solidFill>
                <a:latin typeface="DejaVu Sans"/>
                <a:ea typeface="DejaVu Sans"/>
              </a:rPr>
              <a:t>40 Gbit/s (~ 19 TB/h)</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Challenges – Scalability</a:t>
            </a:r>
            <a:endParaRPr b="0" lang="en-US" sz="2400" spc="-1" strike="noStrike">
              <a:solidFill>
                <a:srgbClr val="000000"/>
              </a:solidFill>
              <a:latin typeface="Arial"/>
            </a:endParaRPr>
          </a:p>
        </p:txBody>
      </p:sp>
      <p:pic>
        <p:nvPicPr>
          <p:cNvPr id="229" name="" descr=""/>
          <p:cNvPicPr/>
          <p:nvPr/>
        </p:nvPicPr>
        <p:blipFill>
          <a:blip r:embed="rId1"/>
          <a:stretch/>
        </p:blipFill>
        <p:spPr>
          <a:xfrm>
            <a:off x="1503720" y="1362240"/>
            <a:ext cx="7793640" cy="5133960"/>
          </a:xfrm>
          <a:prstGeom prst="rect">
            <a:avLst/>
          </a:prstGeom>
          <a:ln w="0">
            <a:noFill/>
          </a:ln>
        </p:spPr>
      </p:pic>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Machine Learning</a:t>
            </a:r>
            <a:endParaRPr b="0" lang="en-US" sz="3000" spc="-1" strike="noStrike">
              <a:solidFill>
                <a:srgbClr val="000000"/>
              </a:solidFill>
              <a:latin typeface="Arial"/>
            </a:endParaRPr>
          </a:p>
        </p:txBody>
      </p:sp>
      <p:sp>
        <p:nvSpPr>
          <p:cNvPr id="231" name="CustomShape 2"/>
          <p:cNvSpPr/>
          <p:nvPr/>
        </p:nvSpPr>
        <p:spPr>
          <a:xfrm>
            <a:off x="335520" y="2906640"/>
            <a:ext cx="10748160" cy="149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32" name="CustomShape 3"/>
          <p:cNvSpPr/>
          <p:nvPr/>
        </p:nvSpPr>
        <p:spPr>
          <a:xfrm>
            <a:off x="9950040" y="91152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Overview</a:t>
            </a:r>
            <a:endParaRPr b="0" lang="en-US" sz="2400" spc="-1" strike="noStrike">
              <a:solidFill>
                <a:srgbClr val="000000"/>
              </a:solidFill>
              <a:latin typeface="Arial"/>
            </a:endParaRPr>
          </a:p>
        </p:txBody>
      </p:sp>
      <p:sp>
        <p:nvSpPr>
          <p:cNvPr id="234" name="CustomShape 2"/>
          <p:cNvSpPr/>
          <p:nvPr/>
        </p:nvSpPr>
        <p:spPr>
          <a:xfrm>
            <a:off x="263520" y="6411600"/>
            <a:ext cx="1025064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Ajit Nazre and Rahul Garg, “A Deep Dive in the Venture Landscape of Artificial Intelligence and Machine Learning”, 2015. </a:t>
            </a:r>
            <a:endParaRPr b="0" lang="en-US" sz="900" spc="-1" strike="noStrike">
              <a:solidFill>
                <a:srgbClr val="000000"/>
              </a:solidFill>
              <a:latin typeface="Arial"/>
            </a:endParaRPr>
          </a:p>
        </p:txBody>
      </p:sp>
      <p:pic>
        <p:nvPicPr>
          <p:cNvPr id="235" name="" descr=""/>
          <p:cNvPicPr/>
          <p:nvPr/>
        </p:nvPicPr>
        <p:blipFill>
          <a:blip r:embed="rId1"/>
          <a:stretch/>
        </p:blipFill>
        <p:spPr>
          <a:xfrm>
            <a:off x="360360" y="947520"/>
            <a:ext cx="11428200" cy="4929840"/>
          </a:xfrm>
          <a:prstGeom prst="rect">
            <a:avLst/>
          </a:prstGeom>
          <a:ln w="0">
            <a:noFill/>
          </a:ln>
        </p:spPr>
      </p:pic>
      <p:sp>
        <p:nvSpPr>
          <p:cNvPr id="236" name="CustomShape 3"/>
          <p:cNvSpPr/>
          <p:nvPr/>
        </p:nvSpPr>
        <p:spPr>
          <a:xfrm>
            <a:off x="9950040" y="91152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Supervised Learning</a:t>
            </a:r>
            <a:endParaRPr b="0" lang="en-US" sz="2400" spc="-1" strike="noStrike">
              <a:solidFill>
                <a:srgbClr val="000000"/>
              </a:solidFill>
              <a:latin typeface="Arial"/>
            </a:endParaRPr>
          </a:p>
        </p:txBody>
      </p:sp>
      <p:sp>
        <p:nvSpPr>
          <p:cNvPr id="238"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The objective is to assign data to a class/grouping that is specified by the user. The key challenge is to build a model with the help of sample data, which then takes over the assignment independently.</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Advantage: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Leads to good results even with small amounts of data.</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Disadvantage: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Data must be labelled.</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
        <p:nvSpPr>
          <p:cNvPr id="239" name="CustomShape 3"/>
          <p:cNvSpPr/>
          <p:nvPr/>
        </p:nvSpPr>
        <p:spPr>
          <a:xfrm>
            <a:off x="9950040" y="91152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Supervised Learning – Examples </a:t>
            </a:r>
            <a:endParaRPr b="0" lang="en-US" sz="2400" spc="-1" strike="noStrike">
              <a:solidFill>
                <a:srgbClr val="000000"/>
              </a:solidFill>
              <a:latin typeface="Arial"/>
            </a:endParaRPr>
          </a:p>
        </p:txBody>
      </p:sp>
      <p:sp>
        <p:nvSpPr>
          <p:cNvPr id="241" name="CustomShape 2"/>
          <p:cNvSpPr/>
          <p:nvPr/>
        </p:nvSpPr>
        <p:spPr>
          <a:xfrm>
            <a:off x="335520" y="908640"/>
            <a:ext cx="4920480" cy="503568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Classification problems: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Patient has disease X or not</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E-mail is spam or not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42" name="CustomShape 3"/>
          <p:cNvSpPr/>
          <p:nvPr/>
        </p:nvSpPr>
        <p:spPr>
          <a:xfrm>
            <a:off x="263520" y="6267600"/>
            <a:ext cx="7251120" cy="400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Linear Regression” by Sewaqu is sourced from the </a:t>
            </a:r>
            <a:r>
              <a:rPr b="0" lang="de-DE" sz="900" spc="-1" strike="noStrike" u="sng">
                <a:solidFill>
                  <a:srgbClr val="0000ff"/>
                </a:solidFill>
                <a:uFillTx/>
                <a:latin typeface="Roboto"/>
                <a:ea typeface="Roboto"/>
                <a:hlinkClick r:id="rId1"/>
              </a:rPr>
              <a:t>public domain</a:t>
            </a:r>
            <a:r>
              <a:rPr b="0" lang="de-DE" sz="900" spc="-1" strike="noStrike">
                <a:solidFill>
                  <a:srgbClr val="a6a6a6"/>
                </a:solidFill>
                <a:latin typeface="Roboto"/>
                <a:ea typeface="Roboto"/>
              </a:rPr>
              <a:t>.</a:t>
            </a:r>
            <a:endParaRPr b="0" lang="en-US" sz="900" spc="-1" strike="noStrike">
              <a:solidFill>
                <a:srgbClr val="000000"/>
              </a:solidFill>
              <a:latin typeface="Arial"/>
            </a:endParaRPr>
          </a:p>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Graphic showing the maximum separating hyperplane and the margin.” by Cyc is sourced from the </a:t>
            </a:r>
            <a:r>
              <a:rPr b="0" lang="de-DE" sz="900" spc="-1" strike="noStrike" u="sng">
                <a:solidFill>
                  <a:srgbClr val="0000ff"/>
                </a:solidFill>
                <a:uFillTx/>
                <a:latin typeface="Roboto"/>
                <a:ea typeface="Roboto"/>
                <a:hlinkClick r:id="rId2"/>
              </a:rPr>
              <a:t>public domain</a:t>
            </a:r>
            <a:r>
              <a:rPr b="0" lang="de-DE"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243" name="" descr=""/>
          <p:cNvPicPr/>
          <p:nvPr/>
        </p:nvPicPr>
        <p:blipFill>
          <a:blip r:embed="rId3"/>
          <a:stretch/>
        </p:blipFill>
        <p:spPr>
          <a:xfrm>
            <a:off x="608400" y="2984400"/>
            <a:ext cx="3047400" cy="3283200"/>
          </a:xfrm>
          <a:prstGeom prst="rect">
            <a:avLst/>
          </a:prstGeom>
          <a:ln w="0">
            <a:noFill/>
          </a:ln>
        </p:spPr>
      </p:pic>
      <p:sp>
        <p:nvSpPr>
          <p:cNvPr id="244" name="CustomShape 4"/>
          <p:cNvSpPr/>
          <p:nvPr/>
        </p:nvSpPr>
        <p:spPr>
          <a:xfrm>
            <a:off x="5915520" y="1412640"/>
            <a:ext cx="4920480" cy="398736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Regression problems: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Prediction of stock prices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Prediction of real estate prices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pic>
        <p:nvPicPr>
          <p:cNvPr id="245" name="" descr=""/>
          <p:cNvPicPr/>
          <p:nvPr/>
        </p:nvPicPr>
        <p:blipFill>
          <a:blip r:embed="rId4"/>
          <a:stretch/>
        </p:blipFill>
        <p:spPr>
          <a:xfrm>
            <a:off x="5988240" y="2984400"/>
            <a:ext cx="4412880" cy="2916000"/>
          </a:xfrm>
          <a:prstGeom prst="rect">
            <a:avLst/>
          </a:prstGeom>
          <a:ln w="0">
            <a:noFill/>
          </a:ln>
        </p:spPr>
      </p:pic>
      <p:sp>
        <p:nvSpPr>
          <p:cNvPr id="246" name="CustomShape 5"/>
          <p:cNvSpPr/>
          <p:nvPr/>
        </p:nvSpPr>
        <p:spPr>
          <a:xfrm>
            <a:off x="9950040" y="91152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Unsupervised Learning</a:t>
            </a:r>
            <a:endParaRPr b="0" lang="en-US" sz="2400" spc="-1" strike="noStrike">
              <a:solidFill>
                <a:srgbClr val="000000"/>
              </a:solidFill>
              <a:latin typeface="Arial"/>
            </a:endParaRPr>
          </a:p>
        </p:txBody>
      </p:sp>
      <p:sp>
        <p:nvSpPr>
          <p:cNvPr id="248"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The objective is to identify unknown structures and relationships amongst data. The grouping and the division of the individual data sets is unknown.</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Advantage: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labels necessary</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Disadvantage: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Requires large amounts of data</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49" name="CustomShape 3"/>
          <p:cNvSpPr/>
          <p:nvPr/>
        </p:nvSpPr>
        <p:spPr>
          <a:xfrm>
            <a:off x="9950040" y="91152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Unsupervised Learning – Examples </a:t>
            </a:r>
            <a:endParaRPr b="0" lang="en-US" sz="2400" spc="-1" strike="noStrike">
              <a:solidFill>
                <a:srgbClr val="000000"/>
              </a:solidFill>
              <a:latin typeface="Arial"/>
            </a:endParaRPr>
          </a:p>
        </p:txBody>
      </p:sp>
      <p:sp>
        <p:nvSpPr>
          <p:cNvPr id="251"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Text analysis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Speech analysis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Image recognition and processing</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Results are used, for example, in voice assistant systems or social bots</a:t>
            </a:r>
            <a:endParaRPr b="0" lang="en-US" sz="1800" spc="-1" strike="noStrike">
              <a:solidFill>
                <a:srgbClr val="000000"/>
              </a:solidFill>
              <a:latin typeface="Arial"/>
            </a:endParaRPr>
          </a:p>
        </p:txBody>
      </p:sp>
      <p:sp>
        <p:nvSpPr>
          <p:cNvPr id="252" name="CustomShape 3"/>
          <p:cNvSpPr/>
          <p:nvPr/>
        </p:nvSpPr>
        <p:spPr>
          <a:xfrm>
            <a:off x="9950040" y="91152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CustomShape 1"/>
          <p:cNvSpPr/>
          <p:nvPr/>
        </p:nvSpPr>
        <p:spPr>
          <a:xfrm>
            <a:off x="335520" y="764640"/>
            <a:ext cx="10747440" cy="498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Overview</a:t>
            </a:r>
            <a:endParaRPr b="0" lang="en-US" sz="2400" spc="-1" strike="noStrike">
              <a:solidFill>
                <a:srgbClr val="000000"/>
              </a:solidFill>
              <a:latin typeface="Arial"/>
            </a:endParaRPr>
          </a:p>
        </p:txBody>
      </p:sp>
      <p:sp>
        <p:nvSpPr>
          <p:cNvPr id="82" name="CustomShape 2"/>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recreated from https://blogs.bmc.com</a:t>
            </a:r>
            <a:endParaRPr b="0" lang="en-US" sz="900" spc="-1" strike="noStrike">
              <a:solidFill>
                <a:srgbClr val="000000"/>
              </a:solidFill>
              <a:latin typeface="Arial"/>
            </a:endParaRPr>
          </a:p>
        </p:txBody>
      </p:sp>
      <p:pic>
        <p:nvPicPr>
          <p:cNvPr id="83" name="" descr=""/>
          <p:cNvPicPr/>
          <p:nvPr/>
        </p:nvPicPr>
        <p:blipFill>
          <a:blip r:embed="rId1"/>
          <a:stretch/>
        </p:blipFill>
        <p:spPr>
          <a:xfrm>
            <a:off x="1942920" y="1379520"/>
            <a:ext cx="7656120" cy="4561920"/>
          </a:xfrm>
          <a:prstGeom prst="rect">
            <a:avLst/>
          </a:prstGeom>
          <a:ln w="0">
            <a:noFill/>
          </a:ln>
        </p:spPr>
      </p:pic>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Reinforcement Learning</a:t>
            </a:r>
            <a:endParaRPr b="0" lang="en-US" sz="2400" spc="-1" strike="noStrike">
              <a:solidFill>
                <a:srgbClr val="000000"/>
              </a:solidFill>
              <a:latin typeface="Arial"/>
            </a:endParaRPr>
          </a:p>
        </p:txBody>
      </p:sp>
      <p:sp>
        <p:nvSpPr>
          <p:cNvPr id="254"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An algorithm learns through trial and error about its environment and which actions it can perform. The executed actions of the algorithm are either "rewarded" or "punished" → reinforcement learning. </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000000"/>
                </a:solidFill>
                <a:latin typeface="DejaVu Sans"/>
                <a:ea typeface="DejaVu Sans"/>
              </a:rPr>
              <a:t>Advantage: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Allows the programming of autonomously acting systems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Disadvantage: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Complex structure and training process.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255" name="CustomShape 3"/>
          <p:cNvSpPr/>
          <p:nvPr/>
        </p:nvSpPr>
        <p:spPr>
          <a:xfrm>
            <a:off x="9950040" y="91152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Reinforcement Learning – Examples </a:t>
            </a:r>
            <a:endParaRPr b="0" lang="en-US" sz="2400" spc="-1" strike="noStrike">
              <a:solidFill>
                <a:srgbClr val="000000"/>
              </a:solidFill>
              <a:latin typeface="Arial"/>
            </a:endParaRPr>
          </a:p>
        </p:txBody>
      </p:sp>
      <p:sp>
        <p:nvSpPr>
          <p:cNvPr id="257"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Robotics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Chemistry (optimization of chemical reactions)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Recommendation systems (Amazon)</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pic>
        <p:nvPicPr>
          <p:cNvPr id="258" name="Grafik 8" descr=""/>
          <p:cNvPicPr/>
          <p:nvPr/>
        </p:nvPicPr>
        <p:blipFill>
          <a:blip r:embed="rId1"/>
          <a:stretch/>
        </p:blipFill>
        <p:spPr>
          <a:xfrm>
            <a:off x="2530440" y="3800880"/>
            <a:ext cx="5757840" cy="2062080"/>
          </a:xfrm>
          <a:prstGeom prst="rect">
            <a:avLst/>
          </a:prstGeom>
          <a:ln w="0">
            <a:noFill/>
          </a:ln>
        </p:spPr>
      </p:pic>
      <p:sp>
        <p:nvSpPr>
          <p:cNvPr id="259" name="CustomShape 3"/>
          <p:cNvSpPr/>
          <p:nvPr/>
        </p:nvSpPr>
        <p:spPr>
          <a:xfrm>
            <a:off x="457200" y="6203160"/>
            <a:ext cx="10626480" cy="555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Reinforcement learning diagram of a Markov decision process based on a figure from 'Reinforcement Learning An Introduction' second edition by Sutton and Barto.” by EbattleP is licensed under   CC BY-SA 4.0 (</a:t>
            </a:r>
            <a:r>
              <a:rPr b="0" lang="de-DE" sz="900" spc="-1" strike="noStrike" u="sng">
                <a:solidFill>
                  <a:srgbClr val="0000ff"/>
                </a:solidFill>
                <a:uFillTx/>
                <a:latin typeface="Roboto"/>
                <a:ea typeface="Roboto"/>
                <a:hlinkClick r:id="rId2"/>
              </a:rPr>
              <a:t>https://creativecommons.org/licenses/by-sa/4.0/</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sp>
        <p:nvSpPr>
          <p:cNvPr id="260" name="CustomShape 4"/>
          <p:cNvSpPr/>
          <p:nvPr/>
        </p:nvSpPr>
        <p:spPr>
          <a:xfrm>
            <a:off x="9950040" y="91152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K-Nearest Neighbor</a:t>
            </a:r>
            <a:endParaRPr b="0" lang="en-US" sz="2400" spc="-1" strike="noStrike">
              <a:solidFill>
                <a:srgbClr val="000000"/>
              </a:solidFill>
              <a:latin typeface="Arial"/>
            </a:endParaRPr>
          </a:p>
        </p:txBody>
      </p:sp>
      <p:pic>
        <p:nvPicPr>
          <p:cNvPr id="262" name="Grafik 7" descr=""/>
          <p:cNvPicPr/>
          <p:nvPr/>
        </p:nvPicPr>
        <p:blipFill>
          <a:blip r:embed="rId1"/>
          <a:stretch/>
        </p:blipFill>
        <p:spPr>
          <a:xfrm>
            <a:off x="1882080" y="1427400"/>
            <a:ext cx="7054920" cy="4661280"/>
          </a:xfrm>
          <a:prstGeom prst="rect">
            <a:avLst/>
          </a:prstGeom>
          <a:ln w="0">
            <a:noFill/>
          </a:ln>
        </p:spPr>
      </p:pic>
      <p:sp>
        <p:nvSpPr>
          <p:cNvPr id="263" name="CustomShape 2"/>
          <p:cNvSpPr/>
          <p:nvPr/>
        </p:nvSpPr>
        <p:spPr>
          <a:xfrm>
            <a:off x="263520" y="6411600"/>
            <a:ext cx="10936080" cy="400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Drichel, Alexander, „Klassifikation im R^2 durch das k-nearest-neighbor Verfahren (k=1, k=5)“ – </a:t>
            </a:r>
            <a:r>
              <a:rPr b="0" lang="de-DE" sz="900" spc="-1" strike="noStrike" u="sng">
                <a:solidFill>
                  <a:srgbClr val="0000ff"/>
                </a:solidFill>
                <a:uFillTx/>
                <a:latin typeface="Roboto"/>
                <a:ea typeface="Roboto"/>
                <a:hlinkClick r:id="rId2"/>
              </a:rPr>
              <a:t>https://de.wikipedia.org/wiki/Datei:KNNClass.svg</a:t>
            </a:r>
            <a:r>
              <a:rPr b="0" lang="de-DE" sz="900" spc="-1" strike="noStrike">
                <a:solidFill>
                  <a:srgbClr val="a6a6a6"/>
                </a:solidFill>
                <a:latin typeface="Roboto"/>
                <a:ea typeface="Roboto"/>
              </a:rPr>
              <a:t> is licensed under CC BY-SA 2.0 (</a:t>
            </a:r>
            <a:r>
              <a:rPr b="0" lang="de-DE" sz="900" spc="-1" strike="noStrike" u="sng">
                <a:solidFill>
                  <a:srgbClr val="0000ff"/>
                </a:solidFill>
                <a:uFillTx/>
                <a:latin typeface="Roboto"/>
                <a:ea typeface="Roboto"/>
                <a:hlinkClick r:id="rId3"/>
              </a:rPr>
              <a:t>https://creativecommons.org/licenses/by-sa/2.0/de/legalcode</a:t>
            </a:r>
            <a:r>
              <a:rPr b="0" lang="de-DE"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64" name="CustomShape 3"/>
          <p:cNvSpPr/>
          <p:nvPr/>
        </p:nvSpPr>
        <p:spPr>
          <a:xfrm>
            <a:off x="9950040" y="911520"/>
            <a:ext cx="516240" cy="496080"/>
          </a:xfrm>
          <a:prstGeom prst="star5">
            <a:avLst>
              <a:gd name="adj" fmla="val 19098"/>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35520" y="4406760"/>
            <a:ext cx="10748160" cy="1357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Data Analytics</a:t>
            </a:r>
            <a:endParaRPr b="0" lang="en-US" sz="3000" spc="-1" strike="noStrike">
              <a:solidFill>
                <a:srgbClr val="000000"/>
              </a:solidFill>
              <a:latin typeface="Arial"/>
            </a:endParaRPr>
          </a:p>
        </p:txBody>
      </p:sp>
      <p:sp>
        <p:nvSpPr>
          <p:cNvPr id="266" name="CustomShape 2"/>
          <p:cNvSpPr/>
          <p:nvPr/>
        </p:nvSpPr>
        <p:spPr>
          <a:xfrm>
            <a:off x="335520" y="2906640"/>
            <a:ext cx="10748160" cy="1495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Overview</a:t>
            </a:r>
            <a:endParaRPr b="0" lang="en-US" sz="2400" spc="-1" strike="noStrike">
              <a:solidFill>
                <a:srgbClr val="000000"/>
              </a:solidFill>
              <a:latin typeface="Arial"/>
            </a:endParaRPr>
          </a:p>
        </p:txBody>
      </p:sp>
      <p:sp>
        <p:nvSpPr>
          <p:cNvPr id="268"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Includes the process of inspection, cleaning/preparation, transforming and modelling data for the purpose of extraction of useful information.</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Extracted information is the basis for subsequent decision-making processes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Often in conjunction with data visualization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Value of collected data depends on their interpretation and the decisions that are made on the basis of the data.</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Overview</a:t>
            </a:r>
            <a:endParaRPr b="0" lang="en-US" sz="2400" spc="-1" strike="noStrike">
              <a:solidFill>
                <a:srgbClr val="000000"/>
              </a:solidFill>
              <a:latin typeface="Arial"/>
            </a:endParaRPr>
          </a:p>
        </p:txBody>
      </p:sp>
      <p:sp>
        <p:nvSpPr>
          <p:cNvPr id="270"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Includes the process of inspection, cleaning/preparation, transforming and modelling data for the purpose of extraction of useful information.</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Extracted information is the basis for subsequent decision-making processes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Often in conjunction with data visualization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Value of collected data depends on their interpretation and the decisions that are made on the basis of the data.</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A Data-Driven Smart CE Framework </a:t>
            </a:r>
            <a:endParaRPr b="0" lang="en-US" sz="2400" spc="-1" strike="noStrike">
              <a:solidFill>
                <a:srgbClr val="000000"/>
              </a:solidFill>
              <a:latin typeface="Arial"/>
            </a:endParaRPr>
          </a:p>
        </p:txBody>
      </p:sp>
      <p:sp>
        <p:nvSpPr>
          <p:cNvPr id="272" name="CustomShape 2"/>
          <p:cNvSpPr/>
          <p:nvPr/>
        </p:nvSpPr>
        <p:spPr>
          <a:xfrm>
            <a:off x="263520" y="6411600"/>
            <a:ext cx="1002168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recreated from Kristoffersen et al. (2020) – </a:t>
            </a:r>
            <a:r>
              <a:rPr b="0" lang="en-US" sz="900" spc="-1" strike="noStrike">
                <a:solidFill>
                  <a:srgbClr val="a6a6a6"/>
                </a:solidFill>
                <a:latin typeface="Roboto"/>
                <a:ea typeface="Roboto"/>
              </a:rPr>
              <a:t>The smart circular economy: A digital-enabled circular strategies framework for manufacturing companies.</a:t>
            </a:r>
            <a:r>
              <a:rPr b="0" lang="de-DE"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273" name="" descr=""/>
          <p:cNvPicPr/>
          <p:nvPr/>
        </p:nvPicPr>
        <p:blipFill>
          <a:blip r:embed="rId1"/>
          <a:stretch/>
        </p:blipFill>
        <p:spPr>
          <a:xfrm>
            <a:off x="370440" y="1471320"/>
            <a:ext cx="11093760" cy="4858560"/>
          </a:xfrm>
          <a:prstGeom prst="rect">
            <a:avLst/>
          </a:prstGeom>
          <a:ln w="0">
            <a:noFill/>
          </a:ln>
        </p:spPr>
      </p:pic>
    </p:spTree>
  </p:cSld>
  <mc:AlternateContent>
    <mc:Choice Requires="p14">
      <p:transition spd="slow" p14:dur="2000"/>
    </mc:Choice>
    <mc:Fallback>
      <p:transition spd="slow"/>
    </mc:Fallback>
  </mc:AlternateContent>
</p:sld>
</file>

<file path=ppt/slides/slide7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Data Analytics – Overview</a:t>
            </a:r>
            <a:endParaRPr b="0" lang="en-US" sz="2400" spc="-1" strike="noStrike">
              <a:solidFill>
                <a:srgbClr val="000000"/>
              </a:solidFill>
              <a:latin typeface="Arial"/>
            </a:endParaRPr>
          </a:p>
        </p:txBody>
      </p:sp>
      <p:sp>
        <p:nvSpPr>
          <p:cNvPr id="275" name="CustomShape 2"/>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recreated from https://www.gartner.com/it-glossary/predictive-analytics/</a:t>
            </a:r>
            <a:endParaRPr b="0" lang="en-US" sz="900" spc="-1" strike="noStrike">
              <a:solidFill>
                <a:srgbClr val="000000"/>
              </a:solidFill>
              <a:latin typeface="Arial"/>
            </a:endParaRPr>
          </a:p>
        </p:txBody>
      </p:sp>
      <p:pic>
        <p:nvPicPr>
          <p:cNvPr id="276" name="" descr=""/>
          <p:cNvPicPr/>
          <p:nvPr/>
        </p:nvPicPr>
        <p:blipFill>
          <a:blip r:embed="rId1"/>
          <a:stretch/>
        </p:blipFill>
        <p:spPr>
          <a:xfrm>
            <a:off x="2526480" y="1362960"/>
            <a:ext cx="6615720" cy="5046840"/>
          </a:xfrm>
          <a:prstGeom prst="rect">
            <a:avLst/>
          </a:prstGeom>
          <a:ln w="0">
            <a:noFill/>
          </a:ln>
        </p:spPr>
      </p:pic>
    </p:spTree>
  </p:cSld>
  <mc:AlternateContent>
    <mc:Choice Requires="p14">
      <p:transition spd="slow" p14:dur="2000"/>
    </mc:Choice>
    <mc:Fallback>
      <p:transition spd="slow"/>
    </mc:Fallback>
  </mc:AlternateContent>
</p:sld>
</file>

<file path=ppt/slides/slide7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Data Processing Example – Map Reduce</a:t>
            </a:r>
            <a:endParaRPr b="0" lang="en-US" sz="2400" spc="-1" strike="noStrike">
              <a:solidFill>
                <a:srgbClr val="000000"/>
              </a:solidFill>
              <a:latin typeface="Arial"/>
            </a:endParaRPr>
          </a:p>
        </p:txBody>
      </p:sp>
      <p:sp>
        <p:nvSpPr>
          <p:cNvPr id="278" name="CustomShape 2"/>
          <p:cNvSpPr/>
          <p:nvPr/>
        </p:nvSpPr>
        <p:spPr>
          <a:xfrm>
            <a:off x="263520" y="6411600"/>
            <a:ext cx="7251120" cy="227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recreated from https://blog.trifork.com/2009/08/04/introduction-to-hadoop/</a:t>
            </a:r>
            <a:endParaRPr b="0" lang="en-US" sz="900" spc="-1" strike="noStrike">
              <a:solidFill>
                <a:srgbClr val="000000"/>
              </a:solidFill>
              <a:latin typeface="Arial"/>
            </a:endParaRPr>
          </a:p>
        </p:txBody>
      </p:sp>
      <p:pic>
        <p:nvPicPr>
          <p:cNvPr id="279" name="" descr=""/>
          <p:cNvPicPr/>
          <p:nvPr/>
        </p:nvPicPr>
        <p:blipFill>
          <a:blip r:embed="rId1"/>
          <a:srcRect l="0" t="9455" r="0" b="0"/>
          <a:stretch/>
        </p:blipFill>
        <p:spPr>
          <a:xfrm>
            <a:off x="464760" y="1143000"/>
            <a:ext cx="10319400" cy="5369400"/>
          </a:xfrm>
          <a:prstGeom prst="rect">
            <a:avLst/>
          </a:prstGeom>
          <a:ln w="0">
            <a:noFill/>
          </a:ln>
        </p:spPr>
      </p:pic>
    </p:spTree>
  </p:cSld>
  <mc:AlternateContent>
    <mc:Choice Requires="p14">
      <p:transition spd="slow" p14:dur="2000"/>
    </mc:Choice>
    <mc:Fallback>
      <p:transition spd="slow"/>
    </mc:Fallback>
  </mc:AlternateContent>
</p:sld>
</file>

<file path=ppt/slides/slide7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Data Visualisation Example – Google Analytics</a:t>
            </a:r>
            <a:endParaRPr b="0" lang="en-US" sz="2400" spc="-1" strike="noStrike">
              <a:solidFill>
                <a:srgbClr val="000000"/>
              </a:solidFill>
              <a:latin typeface="Arial"/>
            </a:endParaRPr>
          </a:p>
        </p:txBody>
      </p:sp>
      <p:pic>
        <p:nvPicPr>
          <p:cNvPr id="281" name="" descr=""/>
          <p:cNvPicPr/>
          <p:nvPr/>
        </p:nvPicPr>
        <p:blipFill>
          <a:blip r:embed="rId1"/>
          <a:stretch/>
        </p:blipFill>
        <p:spPr>
          <a:xfrm>
            <a:off x="1533600" y="1275480"/>
            <a:ext cx="8760960" cy="4790160"/>
          </a:xfrm>
          <a:prstGeom prst="rect">
            <a:avLst/>
          </a:prstGeom>
          <a:ln w="0">
            <a:noFill/>
          </a:ln>
        </p:spPr>
      </p:pic>
      <p:sp>
        <p:nvSpPr>
          <p:cNvPr id="282" name="CustomShape 2"/>
          <p:cNvSpPr/>
          <p:nvPr/>
        </p:nvSpPr>
        <p:spPr>
          <a:xfrm>
            <a:off x="263520" y="6411600"/>
            <a:ext cx="10478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Screenshot of the Google Analytics Audience screen for </a:t>
            </a:r>
            <a:r>
              <a:rPr b="0" lang="de-DE" sz="900" spc="-1" strike="noStrike" u="sng">
                <a:solidFill>
                  <a:srgbClr val="0000ff"/>
                </a:solidFill>
                <a:uFillTx/>
                <a:latin typeface="Roboto"/>
                <a:ea typeface="Roboto"/>
                <a:hlinkClick r:id="rId2"/>
              </a:rPr>
              <a:t>http://uba.wiki</a:t>
            </a:r>
            <a:r>
              <a:rPr b="0" lang="de-DE" sz="900" spc="-1" strike="noStrike">
                <a:solidFill>
                  <a:srgbClr val="a6a6a6"/>
                </a:solidFill>
                <a:latin typeface="Roboto"/>
                <a:ea typeface="Roboto"/>
              </a:rPr>
              <a:t> is licensed under CC BY-SA 4.0 (</a:t>
            </a:r>
            <a:r>
              <a:rPr b="0" lang="de-DE" sz="900" spc="-1" strike="noStrike" u="sng">
                <a:solidFill>
                  <a:srgbClr val="0000ff"/>
                </a:solidFill>
                <a:uFillTx/>
                <a:latin typeface="Roboto"/>
                <a:ea typeface="Roboto"/>
                <a:hlinkClick r:id="rId3"/>
              </a:rPr>
              <a:t>https://creativecommons.org/licenses/by-sa/4.0/deed.en</a:t>
            </a:r>
            <a:r>
              <a:rPr b="0" lang="de-DE"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Service Models – Examples </a:t>
            </a:r>
            <a:endParaRPr b="0" lang="en-US" sz="2400" spc="-1" strike="noStrike">
              <a:solidFill>
                <a:srgbClr val="000000"/>
              </a:solidFill>
              <a:latin typeface="Arial"/>
            </a:endParaRPr>
          </a:p>
        </p:txBody>
      </p:sp>
      <p:sp>
        <p:nvSpPr>
          <p:cNvPr id="85"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pPr>
            <a:r>
              <a:rPr b="0" lang="de-DE" sz="1800" spc="-1" strike="noStrike">
                <a:solidFill>
                  <a:srgbClr val="000000"/>
                </a:solidFill>
                <a:latin typeface="DejaVu Sans"/>
                <a:ea typeface="DejaVu Sans"/>
              </a:rPr>
              <a:t>IaaS: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Amazon Web Services (AWS)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Microsoft Azure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Google Compute Engine</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PaaS: </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Google App Engine</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Heroku, OpenShift</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AWS Elastic Beanstalk</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SaaS: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Google Apps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Dropbox</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Cisco Webex</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Salesforce</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GoToMeeting</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Zoom</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Predictive Analytics</a:t>
            </a:r>
            <a:endParaRPr b="0" lang="en-US" sz="2400" spc="-1" strike="noStrike">
              <a:solidFill>
                <a:srgbClr val="000000"/>
              </a:solidFill>
              <a:latin typeface="Arial"/>
            </a:endParaRPr>
          </a:p>
        </p:txBody>
      </p:sp>
      <p:sp>
        <p:nvSpPr>
          <p:cNvPr id="284"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Classification of new observations on the basis of training data from the past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It is not a question of predicting the future!</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Instead, to calculate the probability of the (non-)occurrence of an event with a certain degree of reliability.</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Possible applications in the creation of what-if scenarios, Risk management or outlier analyses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Predictive Analytics Example – Engine Vibrations</a:t>
            </a:r>
            <a:endParaRPr b="0" lang="en-US" sz="2400" spc="-1" strike="noStrike">
              <a:solidFill>
                <a:srgbClr val="000000"/>
              </a:solidFill>
              <a:latin typeface="Arial"/>
            </a:endParaRPr>
          </a:p>
        </p:txBody>
      </p:sp>
      <p:sp>
        <p:nvSpPr>
          <p:cNvPr id="286" name="CustomShape 2"/>
          <p:cNvSpPr/>
          <p:nvPr/>
        </p:nvSpPr>
        <p:spPr>
          <a:xfrm>
            <a:off x="335520" y="1268640"/>
            <a:ext cx="46767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Monitoring of the vibrations of specific engine parts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Analysis of measured vibrations via Fast Fourier Transform (FFT)</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Observation over time reveals increasing deviations from normal values</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Predictions about quality and deterioration</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pic>
        <p:nvPicPr>
          <p:cNvPr id="287" name="" descr=""/>
          <p:cNvPicPr/>
          <p:nvPr/>
        </p:nvPicPr>
        <p:blipFill>
          <a:blip r:embed="rId1"/>
          <a:stretch/>
        </p:blipFill>
        <p:spPr>
          <a:xfrm>
            <a:off x="5753520" y="2057400"/>
            <a:ext cx="4760280" cy="3236400"/>
          </a:xfrm>
          <a:prstGeom prst="rect">
            <a:avLst/>
          </a:prstGeom>
          <a:ln w="0">
            <a:noFill/>
          </a:ln>
        </p:spPr>
      </p:pic>
      <p:sp>
        <p:nvSpPr>
          <p:cNvPr id="288" name="CustomShape 3"/>
          <p:cNvSpPr/>
          <p:nvPr/>
        </p:nvSpPr>
        <p:spPr>
          <a:xfrm>
            <a:off x="263520" y="6411600"/>
            <a:ext cx="1047888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a:t>
            </a:r>
            <a:r>
              <a:rPr b="0" lang="de-DE" sz="900" spc="-1" strike="noStrike">
                <a:solidFill>
                  <a:srgbClr val="a6a6a6"/>
                </a:solidFill>
                <a:latin typeface="Roboto"/>
                <a:ea typeface="Roboto"/>
              </a:rPr>
              <a:t>Crankshaft fatigue“ is licensed under CC BY-SA 3.0 Unported (</a:t>
            </a:r>
            <a:r>
              <a:rPr b="0" lang="de-DE" sz="900" spc="-1" strike="noStrike" u="sng">
                <a:solidFill>
                  <a:srgbClr val="0000ff"/>
                </a:solidFill>
                <a:uFillTx/>
                <a:latin typeface="Roboto"/>
                <a:ea typeface="Roboto"/>
                <a:hlinkClick r:id="rId2"/>
              </a:rPr>
              <a:t>https://creativecommons.org/licenses/by-sa/3.0/deed.en</a:t>
            </a:r>
            <a:r>
              <a:rPr b="0" lang="de-DE"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Real-Time Data Analytics</a:t>
            </a:r>
            <a:endParaRPr b="0" lang="en-US" sz="2400" spc="-1" strike="noStrike">
              <a:solidFill>
                <a:srgbClr val="000000"/>
              </a:solidFill>
              <a:latin typeface="Arial"/>
            </a:endParaRPr>
          </a:p>
        </p:txBody>
      </p:sp>
      <p:sp>
        <p:nvSpPr>
          <p:cNvPr id="290" name="CustomShape 2"/>
          <p:cNvSpPr/>
          <p:nvPr/>
        </p:nvSpPr>
        <p:spPr>
          <a:xfrm>
            <a:off x="335520" y="2286000"/>
            <a:ext cx="10748160" cy="4018320"/>
          </a:xfrm>
          <a:prstGeom prst="rect">
            <a:avLst/>
          </a:prstGeom>
          <a:noFill/>
          <a:ln w="0">
            <a:noFill/>
          </a:ln>
        </p:spPr>
        <p:style>
          <a:lnRef idx="0"/>
          <a:fillRef idx="0"/>
          <a:effectRef idx="0"/>
          <a:fontRef idx="minor"/>
        </p:style>
        <p:txBody>
          <a:bodyPr lIns="90000" rIns="90000" tIns="45000" bIns="45000" anchor="t">
            <a:noAutofit/>
          </a:bodyPr>
          <a:p>
            <a:pPr marL="360" algn="ctr">
              <a:lnSpc>
                <a:spcPct val="100000"/>
              </a:lnSpc>
              <a:spcBef>
                <a:spcPts val="360"/>
              </a:spcBef>
            </a:pPr>
            <a:r>
              <a:rPr b="1" lang="en-US" sz="1800" spc="-1" strike="noStrike">
                <a:solidFill>
                  <a:srgbClr val="000000"/>
                </a:solidFill>
                <a:latin typeface="DejaVu Sans"/>
                <a:ea typeface="DejaVu Sans"/>
              </a:rPr>
              <a:t>When do I analyze data?</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Real-Time Data Analytics</a:t>
            </a:r>
            <a:endParaRPr b="0" lang="en-US" sz="2400" spc="-1" strike="noStrike">
              <a:solidFill>
                <a:srgbClr val="000000"/>
              </a:solidFill>
              <a:latin typeface="Arial"/>
            </a:endParaRPr>
          </a:p>
        </p:txBody>
      </p:sp>
      <p:sp>
        <p:nvSpPr>
          <p:cNvPr id="292" name="CustomShape 2"/>
          <p:cNvSpPr/>
          <p:nvPr/>
        </p:nvSpPr>
        <p:spPr>
          <a:xfrm>
            <a:off x="335520" y="2286000"/>
            <a:ext cx="10748160" cy="4018320"/>
          </a:xfrm>
          <a:prstGeom prst="rect">
            <a:avLst/>
          </a:prstGeom>
          <a:noFill/>
          <a:ln w="0">
            <a:noFill/>
          </a:ln>
        </p:spPr>
        <p:style>
          <a:lnRef idx="0"/>
          <a:fillRef idx="0"/>
          <a:effectRef idx="0"/>
          <a:fontRef idx="minor"/>
        </p:style>
        <p:txBody>
          <a:bodyPr lIns="90000" rIns="90000" tIns="45000" bIns="45000" anchor="t">
            <a:noAutofit/>
          </a:bodyPr>
          <a:p>
            <a:pPr marL="360" algn="ctr">
              <a:lnSpc>
                <a:spcPct val="100000"/>
              </a:lnSpc>
              <a:spcBef>
                <a:spcPts val="360"/>
              </a:spcBef>
            </a:pPr>
            <a:r>
              <a:rPr b="1" lang="en-US" sz="1800" spc="-1" strike="noStrike">
                <a:solidFill>
                  <a:srgbClr val="000000"/>
                </a:solidFill>
                <a:latin typeface="DejaVu Sans"/>
                <a:ea typeface="DejaVu Sans"/>
              </a:rPr>
              <a:t>When do I analyze data?</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p:txBody>
      </p:sp>
      <p:sp>
        <p:nvSpPr>
          <p:cNvPr id="293" name="CustomShape 3"/>
          <p:cNvSpPr/>
          <p:nvPr/>
        </p:nvSpPr>
        <p:spPr>
          <a:xfrm>
            <a:off x="3408480" y="3220920"/>
            <a:ext cx="4665240" cy="2032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After an event has occurred? ⇒ Data at rest</a:t>
            </a:r>
            <a:endParaRPr b="0" lang="en-US" sz="1800" spc="-1" strike="noStrike">
              <a:solidFill>
                <a:srgbClr val="000000"/>
              </a:solidFill>
              <a:latin typeface="Arial"/>
            </a:endParaRPr>
          </a:p>
          <a:p>
            <a:pPr marL="360" algn="ctr">
              <a:lnSpc>
                <a:spcPct val="100000"/>
              </a:lnSpc>
              <a:spcBef>
                <a:spcPts val="360"/>
              </a:spcBef>
            </a:pPr>
            <a:r>
              <a:rPr b="1" lang="en-US" sz="1800" spc="-1" strike="noStrike">
                <a:solidFill>
                  <a:srgbClr val="000000"/>
                </a:solidFill>
                <a:latin typeface="DejaVu Sans"/>
                <a:ea typeface="DejaVu Sans"/>
              </a:rPr>
              <a:t>or</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Real-Time Data Analytics</a:t>
            </a:r>
            <a:endParaRPr b="0" lang="en-US" sz="2400" spc="-1" strike="noStrike">
              <a:solidFill>
                <a:srgbClr val="000000"/>
              </a:solidFill>
              <a:latin typeface="Arial"/>
            </a:endParaRPr>
          </a:p>
        </p:txBody>
      </p:sp>
      <p:sp>
        <p:nvSpPr>
          <p:cNvPr id="295" name="CustomShape 2"/>
          <p:cNvSpPr/>
          <p:nvPr/>
        </p:nvSpPr>
        <p:spPr>
          <a:xfrm>
            <a:off x="335520" y="2286000"/>
            <a:ext cx="10748160" cy="4018320"/>
          </a:xfrm>
          <a:prstGeom prst="rect">
            <a:avLst/>
          </a:prstGeom>
          <a:noFill/>
          <a:ln w="0">
            <a:noFill/>
          </a:ln>
        </p:spPr>
        <p:style>
          <a:lnRef idx="0"/>
          <a:fillRef idx="0"/>
          <a:effectRef idx="0"/>
          <a:fontRef idx="minor"/>
        </p:style>
        <p:txBody>
          <a:bodyPr lIns="90000" rIns="90000" tIns="45000" bIns="45000" anchor="t">
            <a:noAutofit/>
          </a:bodyPr>
          <a:p>
            <a:pPr marL="360" algn="ctr">
              <a:lnSpc>
                <a:spcPct val="100000"/>
              </a:lnSpc>
              <a:spcBef>
                <a:spcPts val="360"/>
              </a:spcBef>
            </a:pPr>
            <a:r>
              <a:rPr b="1" lang="en-US" sz="1800" spc="-1" strike="noStrike">
                <a:solidFill>
                  <a:srgbClr val="000000"/>
                </a:solidFill>
                <a:latin typeface="DejaVu Sans"/>
                <a:ea typeface="DejaVu Sans"/>
              </a:rPr>
              <a:t>When do I analyze data?</a:t>
            </a: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p:txBody>
      </p:sp>
      <p:sp>
        <p:nvSpPr>
          <p:cNvPr id="296" name="CustomShape 3"/>
          <p:cNvSpPr/>
          <p:nvPr/>
        </p:nvSpPr>
        <p:spPr>
          <a:xfrm>
            <a:off x="3408480" y="3220920"/>
            <a:ext cx="4665240" cy="203220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a:lnSpc>
                <a:spcPct val="100000"/>
              </a:lnSpc>
            </a:pPr>
            <a:r>
              <a:rPr b="0" lang="en-US" sz="1800" spc="-1" strike="noStrike">
                <a:solidFill>
                  <a:srgbClr val="000000"/>
                </a:solidFill>
                <a:latin typeface="DejaVu Sans"/>
                <a:ea typeface="DejaVu Sans"/>
              </a:rPr>
              <a:t>After an event has occurred? ⇒ Data at rest</a:t>
            </a:r>
            <a:endParaRPr b="0" lang="en-US" sz="1800" spc="-1" strike="noStrike">
              <a:solidFill>
                <a:srgbClr val="000000"/>
              </a:solidFill>
              <a:latin typeface="Arial"/>
            </a:endParaRPr>
          </a:p>
          <a:p>
            <a:pPr marL="360" algn="ctr">
              <a:lnSpc>
                <a:spcPct val="100000"/>
              </a:lnSpc>
              <a:spcBef>
                <a:spcPts val="360"/>
              </a:spcBef>
            </a:pPr>
            <a:r>
              <a:rPr b="1" lang="en-US" sz="1800" spc="-1" strike="noStrike">
                <a:solidFill>
                  <a:srgbClr val="000000"/>
                </a:solidFill>
                <a:latin typeface="DejaVu Sans"/>
                <a:ea typeface="DejaVu Sans"/>
              </a:rPr>
              <a:t>or</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While an event occurs? ⇒ Data in motion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Real-Time Data Analytics – Stream Processing</a:t>
            </a:r>
            <a:endParaRPr b="0" lang="en-US" sz="2400" spc="-1" strike="noStrike">
              <a:solidFill>
                <a:srgbClr val="000000"/>
              </a:solidFill>
              <a:latin typeface="Arial"/>
            </a:endParaRPr>
          </a:p>
        </p:txBody>
      </p:sp>
      <p:sp>
        <p:nvSpPr>
          <p:cNvPr id="298"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Problem:</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Processing of continuous data streams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Answering question X without delay</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Examples: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E-commerce order processing</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Credit card fraud detection</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Spam detection</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etc.</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Real-Time Data Analytics – Stream Processing Properties</a:t>
            </a:r>
            <a:endParaRPr b="0" lang="en-US" sz="2400" spc="-1" strike="noStrike">
              <a:solidFill>
                <a:srgbClr val="000000"/>
              </a:solidFill>
              <a:latin typeface="Arial"/>
            </a:endParaRPr>
          </a:p>
        </p:txBody>
      </p:sp>
      <p:sp>
        <p:nvSpPr>
          <p:cNvPr id="300"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Results for question X based on current data</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Calculation on individual data set or for a small time window</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Optimized for low latency</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Calculations close to "real-time" and often very simple</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Example frameworks: Apache Storm or Amazon Kinesis</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4406760"/>
            <a:ext cx="10745640" cy="135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Exercise E06</a:t>
            </a:r>
            <a:endParaRPr b="0" lang="en-US" sz="3000" spc="-1" strike="noStrike">
              <a:solidFill>
                <a:srgbClr val="000000"/>
              </a:solidFill>
              <a:latin typeface="Arial"/>
            </a:endParaRPr>
          </a:p>
        </p:txBody>
      </p:sp>
      <p:sp>
        <p:nvSpPr>
          <p:cNvPr id="302" name="CustomShape 2"/>
          <p:cNvSpPr/>
          <p:nvPr/>
        </p:nvSpPr>
        <p:spPr>
          <a:xfrm>
            <a:off x="335520" y="2906640"/>
            <a:ext cx="10745640" cy="1492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3" name="CustomShape 1"/>
          <p:cNvSpPr/>
          <p:nvPr/>
        </p:nvSpPr>
        <p:spPr>
          <a:xfrm>
            <a:off x="335520" y="764640"/>
            <a:ext cx="10745640" cy="49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E06 – IoT Security</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304" name="CustomShape 2"/>
          <p:cNvSpPr/>
          <p:nvPr/>
        </p:nvSpPr>
        <p:spPr>
          <a:xfrm>
            <a:off x="335520" y="1268640"/>
            <a:ext cx="10745640" cy="503316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previous exercises, you gathered data from different sources (e.g., weather sensors/APIs) and aggregated them into a single data set. Subsequently, you processed the data to make predictions based on the results of the gathered information. </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However, so far, we have discarded the aspect of privacy and security when handling IoT-related data. Especially the transmission of data from the sensors to the processing entity (cloud, edge, etc.) is often prone to data manipulation. Moreover, the sensor data might contain sensitive information that is not meant to be public. Therefore, data in transit must be protected against manipulation and encrypted.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CustomShape 1"/>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306" name="CustomShape 2"/>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CustomShape 1"/>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Cloud Service Models – Examples </a:t>
            </a:r>
            <a:endParaRPr b="0" lang="en-US" sz="2400" spc="-1" strike="noStrike">
              <a:solidFill>
                <a:srgbClr val="000000"/>
              </a:solidFill>
              <a:latin typeface="Arial"/>
            </a:endParaRPr>
          </a:p>
        </p:txBody>
      </p:sp>
      <p:sp>
        <p:nvSpPr>
          <p:cNvPr id="87" name="CustomShape 2"/>
          <p:cNvSpPr/>
          <p:nvPr/>
        </p:nvSpPr>
        <p:spPr>
          <a:xfrm>
            <a:off x="335520" y="1268640"/>
            <a:ext cx="10748160" cy="503568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Bef>
                <a:spcPts val="360"/>
              </a:spcBef>
            </a:pPr>
            <a:r>
              <a:rPr b="0" lang="de-DE" sz="1800" spc="-1" strike="noStrike">
                <a:solidFill>
                  <a:srgbClr val="000000"/>
                </a:solidFill>
                <a:latin typeface="DejaVu Sans"/>
                <a:ea typeface="DejaVu Sans"/>
              </a:rPr>
              <a:t>IaaS: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Amazon Web Services (AWS)</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Microsoft Azure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Google Compute Engine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PaaS: </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Google App Engine</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Heroku, OpenShift</a:t>
            </a:r>
            <a:endParaRPr b="0" lang="en-US" sz="1800" spc="-1" strike="noStrike">
              <a:solidFill>
                <a:srgbClr val="000000"/>
              </a:solidFill>
              <a:latin typeface="Arial"/>
            </a:endParaRPr>
          </a:p>
          <a:p>
            <a:pPr lvl="1" marL="6523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AWS Elastic Beanstalk</a:t>
            </a:r>
            <a:endParaRPr b="0" lang="en-US"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SaaS: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Google Apps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Dropbox</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Cisco Webex</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Salesforce</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GoToMeeting</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Zoom</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916</TotalTime>
  <Application>LibreOffice/7.6.5.2$Linux_X86_64 LibreOffice_project/60$Build-2</Application>
  <AppVersion>15.0000</AppVersion>
  <Words>4136</Words>
  <Paragraphs>511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cp:lastPrinted>2019-04-04T14:01:13Z</cp:lastPrinted>
  <dcterms:modified xsi:type="dcterms:W3CDTF">2024-04-15T11:28:19Z</dcterms:modified>
  <cp:revision>3498</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1</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86</vt:i4>
  </property>
</Properties>
</file>